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sldIdLst>
    <p:sldId id="256" r:id="rId5"/>
    <p:sldId id="279" r:id="rId6"/>
    <p:sldId id="287" r:id="rId7"/>
    <p:sldId id="294" r:id="rId8"/>
    <p:sldId id="280" r:id="rId9"/>
    <p:sldId id="283" r:id="rId10"/>
    <p:sldId id="281" r:id="rId11"/>
    <p:sldId id="293" r:id="rId12"/>
    <p:sldId id="291" r:id="rId13"/>
    <p:sldId id="298" r:id="rId14"/>
    <p:sldId id="282" r:id="rId15"/>
    <p:sldId id="296" r:id="rId16"/>
    <p:sldId id="284" r:id="rId17"/>
    <p:sldId id="289" r:id="rId18"/>
    <p:sldId id="288" r:id="rId19"/>
    <p:sldId id="295" r:id="rId20"/>
    <p:sldId id="297" r:id="rId21"/>
    <p:sldId id="292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dahari, Hameed" initials="KH" lastIdx="1" clrIdx="0">
    <p:extLst>
      <p:ext uri="{19B8F6BF-5375-455C-9EA6-DF929625EA0E}">
        <p15:presenceInfo xmlns:p15="http://schemas.microsoft.com/office/powerpoint/2012/main" userId="Khandahari, Hame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03B"/>
    <a:srgbClr val="E5EFE7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CD96A-C36A-4013-B8B9-CE8AD2F28727}" v="35" dt="2019-09-09T18:58:45.190"/>
    <p1510:client id="{DA476531-F560-4ABE-A1E6-DD3189CC47AA}" v="4992" dt="2019-09-10T14:08:05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 autoAdjust="0"/>
    <p:restoredTop sz="60081" autoAdjust="0"/>
  </p:normalViewPr>
  <p:slideViewPr>
    <p:cSldViewPr snapToGrid="0">
      <p:cViewPr varScale="1">
        <p:scale>
          <a:sx n="40" d="100"/>
          <a:sy n="40" d="100"/>
        </p:scale>
        <p:origin x="14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BF042-C00A-41F8-AEF0-21579ACBEF0D}" type="datetimeFigureOut">
              <a:rPr lang="en-GB" smtClean="0"/>
              <a:t>12/09/2019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88B38-226C-4432-83E7-0063666378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55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83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317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06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802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180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426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70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732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49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5059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80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16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538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89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401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388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592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8B38-226C-4432-83E7-00636663785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50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F958-41B8-428E-A77B-F584AD64E103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20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B919-EA7B-45B3-A99C-19A938E7909D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63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D3BAB-A6A3-41A1-805C-E4EAAA4C2438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31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E807-5313-48D5-86D4-25B2BE465C82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484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A771-9F27-485C-959A-2964E98E6B51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36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9F93-5928-4039-8AAD-8090FEADF8BB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642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A38F-986E-4282-8E0C-A9E456D2FAF4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634E-826B-439E-A6A7-C8D61CDBAB86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23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0597C-34C8-432D-AEDB-26A6A6D635FF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44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055C-3073-48BB-942F-564F14BF6AA6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05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C434F-E7CE-4DEB-AD2A-49C432EFF71B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53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AAA62-F8B5-4EBF-AD34-85B25DAE6534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9A9FD-EF4F-4228-8E15-98D4C158293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96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7/01/generative-adversarial-networks-hot-topic-machine-learning.html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7/01/generative-adversarial-networks-hot-topic-machine-learning.html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5239"/>
            <a:ext cx="12192000" cy="1415848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752318"/>
            <a:ext cx="12192001" cy="2387600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meta"/>
              </a:rPr>
              <a:t>MSc Applied Computational Science and Engineering</a:t>
            </a:r>
            <a:br>
              <a:rPr lang="en-GB" dirty="0">
                <a:latin typeface="meta"/>
              </a:rPr>
            </a:br>
            <a:r>
              <a:rPr lang="en-GB" dirty="0">
                <a:latin typeface="meta"/>
              </a:rPr>
              <a:t>Independent Research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62" y="1"/>
            <a:ext cx="3292475" cy="1400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4F44FE-2D92-46BC-950B-B9A4E08F48A8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7A5F2-3B98-41AE-9CCE-FEA38B8364FE}"/>
              </a:ext>
            </a:extLst>
          </p:cNvPr>
          <p:cNvSpPr txBox="1">
            <a:spLocks/>
          </p:cNvSpPr>
          <p:nvPr/>
        </p:nvSpPr>
        <p:spPr>
          <a:xfrm>
            <a:off x="3203112" y="4363672"/>
            <a:ext cx="2493299" cy="16644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latin typeface="meta"/>
              </a:rPr>
              <a:t>Name:</a:t>
            </a:r>
          </a:p>
          <a:p>
            <a:pPr algn="r"/>
            <a:r>
              <a:rPr lang="en-GB" sz="2400" dirty="0">
                <a:latin typeface="meta"/>
              </a:rPr>
              <a:t>CID:</a:t>
            </a:r>
          </a:p>
          <a:p>
            <a:pPr algn="r"/>
            <a:r>
              <a:rPr lang="en-GB" sz="2400" dirty="0">
                <a:latin typeface="meta"/>
              </a:rPr>
              <a:t>Supervisors:</a:t>
            </a:r>
            <a:endParaRPr lang="en-GB" sz="4000" dirty="0">
              <a:latin typeface="met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38812E-FF60-4C6E-B630-FA550E94440E}"/>
              </a:ext>
            </a:extLst>
          </p:cNvPr>
          <p:cNvSpPr txBox="1">
            <a:spLocks/>
          </p:cNvSpPr>
          <p:nvPr/>
        </p:nvSpPr>
        <p:spPr>
          <a:xfrm>
            <a:off x="5645611" y="4310532"/>
            <a:ext cx="7147249" cy="2066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latin typeface="meta"/>
              </a:rPr>
              <a:t>Hameed Khandahari</a:t>
            </a:r>
          </a:p>
          <a:p>
            <a:pPr algn="l"/>
            <a:r>
              <a:rPr lang="en-GB" sz="2400" dirty="0">
                <a:latin typeface="meta"/>
              </a:rPr>
              <a:t>01069638</a:t>
            </a:r>
          </a:p>
          <a:p>
            <a:pPr algn="l"/>
            <a:r>
              <a:rPr lang="en-GB" sz="2400" dirty="0">
                <a:latin typeface="meta"/>
              </a:rPr>
              <a:t>Dr H. Haddadi</a:t>
            </a:r>
          </a:p>
          <a:p>
            <a:pPr algn="l"/>
            <a:r>
              <a:rPr lang="en-GB" sz="2400" dirty="0">
                <a:latin typeface="meta"/>
              </a:rPr>
              <a:t>Dr G. Gorman</a:t>
            </a:r>
            <a:endParaRPr lang="en-GB" sz="4000" dirty="0">
              <a:latin typeface="meta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8E4D7-3483-4E40-8404-58FF00536012}"/>
              </a:ext>
            </a:extLst>
          </p:cNvPr>
          <p:cNvSpPr txBox="1">
            <a:spLocks/>
          </p:cNvSpPr>
          <p:nvPr/>
        </p:nvSpPr>
        <p:spPr>
          <a:xfrm>
            <a:off x="0" y="2178495"/>
            <a:ext cx="1219200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latin typeface="met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50316-A891-4B8B-B7F7-018FFA03F35A}"/>
              </a:ext>
            </a:extLst>
          </p:cNvPr>
          <p:cNvSpPr txBox="1">
            <a:spLocks/>
          </p:cNvSpPr>
          <p:nvPr/>
        </p:nvSpPr>
        <p:spPr>
          <a:xfrm>
            <a:off x="152399" y="2003842"/>
            <a:ext cx="1219200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meta"/>
              </a:rPr>
              <a:t>Generation of time-series sensory data</a:t>
            </a:r>
            <a:endParaRPr lang="en-GB" dirty="0">
              <a:latin typeface="meta"/>
            </a:endParaRPr>
          </a:p>
        </p:txBody>
      </p:sp>
    </p:spTree>
    <p:extLst>
      <p:ext uri="{BB962C8B-B14F-4D97-AF65-F5344CB8AC3E}">
        <p14:creationId xmlns:p14="http://schemas.microsoft.com/office/powerpoint/2010/main" val="3582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421"/>
    </mc:Choice>
    <mc:Fallback xmlns="">
      <p:transition advTm="294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D9F2-5D42-4B13-9E1E-15EFBFC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C7CFCB4-78BC-40CE-BD36-400035660D63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00F2-1D14-465D-894F-37906ED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Independent Research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68097-FAC6-46EB-BCD7-CD15D5DCDAC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68F8DD-D7EA-46A5-AAC5-0958CD8677CB}"/>
              </a:ext>
            </a:extLst>
          </p:cNvPr>
          <p:cNvSpPr/>
          <p:nvPr/>
        </p:nvSpPr>
        <p:spPr>
          <a:xfrm>
            <a:off x="10896600" y="2462701"/>
            <a:ext cx="304800" cy="2576148"/>
          </a:xfrm>
          <a:prstGeom prst="rect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8A025-58D6-47D3-B2EB-916F2A4DF5E1}"/>
              </a:ext>
            </a:extLst>
          </p:cNvPr>
          <p:cNvSpPr/>
          <p:nvPr/>
        </p:nvSpPr>
        <p:spPr>
          <a:xfrm>
            <a:off x="11201400" y="2462701"/>
            <a:ext cx="304800" cy="2576148"/>
          </a:xfrm>
          <a:prstGeom prst="rect">
            <a:avLst/>
          </a:prstGeom>
          <a:solidFill>
            <a:srgbClr val="00B0F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9BCBA5-326A-42B4-9FE0-FC3C3C5D40A0}"/>
              </a:ext>
            </a:extLst>
          </p:cNvPr>
          <p:cNvSpPr/>
          <p:nvPr/>
        </p:nvSpPr>
        <p:spPr>
          <a:xfrm>
            <a:off x="11506200" y="2462701"/>
            <a:ext cx="304800" cy="2576148"/>
          </a:xfrm>
          <a:prstGeom prst="rect">
            <a:avLst/>
          </a:prstGeom>
          <a:solidFill>
            <a:srgbClr val="00B05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8B437-F147-4D3B-8FD8-55E16DB5D2AF}"/>
              </a:ext>
            </a:extLst>
          </p:cNvPr>
          <p:cNvSpPr/>
          <p:nvPr/>
        </p:nvSpPr>
        <p:spPr>
          <a:xfrm>
            <a:off x="10896600" y="2462701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9E4675-8D2B-4A78-A263-127BF8FC04AB}"/>
              </a:ext>
            </a:extLst>
          </p:cNvPr>
          <p:cNvSpPr/>
          <p:nvPr/>
        </p:nvSpPr>
        <p:spPr>
          <a:xfrm>
            <a:off x="10896600" y="2605721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2E7EE5-D52A-4C03-B7D8-212BB626C50E}"/>
              </a:ext>
            </a:extLst>
          </p:cNvPr>
          <p:cNvSpPr/>
          <p:nvPr/>
        </p:nvSpPr>
        <p:spPr>
          <a:xfrm>
            <a:off x="10896600" y="2748741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060343-C11F-464E-9E11-561B371A806F}"/>
              </a:ext>
            </a:extLst>
          </p:cNvPr>
          <p:cNvSpPr/>
          <p:nvPr/>
        </p:nvSpPr>
        <p:spPr>
          <a:xfrm>
            <a:off x="10896600" y="2891761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E9841-23FA-4C2B-BE0C-F71F452334E8}"/>
              </a:ext>
            </a:extLst>
          </p:cNvPr>
          <p:cNvSpPr/>
          <p:nvPr/>
        </p:nvSpPr>
        <p:spPr>
          <a:xfrm>
            <a:off x="10896600" y="3034922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8DB793-7A2B-4B08-AEB4-880097950B98}"/>
              </a:ext>
            </a:extLst>
          </p:cNvPr>
          <p:cNvSpPr/>
          <p:nvPr/>
        </p:nvSpPr>
        <p:spPr>
          <a:xfrm>
            <a:off x="10896600" y="3177942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6644C1-DD79-494C-BF63-2185C2413F82}"/>
              </a:ext>
            </a:extLst>
          </p:cNvPr>
          <p:cNvGrpSpPr/>
          <p:nvPr/>
        </p:nvGrpSpPr>
        <p:grpSpPr>
          <a:xfrm>
            <a:off x="10896600" y="3323125"/>
            <a:ext cx="914400" cy="572221"/>
            <a:chOff x="1302329" y="3089420"/>
            <a:chExt cx="914400" cy="5722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C62298-2553-4434-95B0-FC34BA6702AE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E15FCC-544D-4843-B1BD-756E98D78F9E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53A57A6-9928-4648-AAB8-FABD2FD9A002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8A3257-F8ED-4755-9099-592AE70C6FFC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253D93-C0C3-499A-B69D-D1E2214A0C4E}"/>
              </a:ext>
            </a:extLst>
          </p:cNvPr>
          <p:cNvGrpSpPr/>
          <p:nvPr/>
        </p:nvGrpSpPr>
        <p:grpSpPr>
          <a:xfrm>
            <a:off x="10896600" y="3894407"/>
            <a:ext cx="914400" cy="572221"/>
            <a:chOff x="1302329" y="3089420"/>
            <a:chExt cx="914400" cy="57222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8D1381A-5CA2-48C0-A4CE-EC918D1A042D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60A4B0-A8F2-4DBB-BCC8-A34142634165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40268B-6CB9-4D66-B29F-5A8AD682423D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79A503-E606-496D-9D7D-226978468BDD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51876FE-6DAE-4139-989F-71C834DC7F2F}"/>
              </a:ext>
            </a:extLst>
          </p:cNvPr>
          <p:cNvGrpSpPr/>
          <p:nvPr/>
        </p:nvGrpSpPr>
        <p:grpSpPr>
          <a:xfrm>
            <a:off x="10896600" y="4466628"/>
            <a:ext cx="914400" cy="572221"/>
            <a:chOff x="1302329" y="3089420"/>
            <a:chExt cx="914400" cy="57222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0CBFD76-A1ED-4F0C-AB3D-F729B115578D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36B2190-250A-4EF5-867D-FDE762986EB7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BC9B79-90FA-4871-8F5B-960E49FE0DAE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0B54AF6-C75B-4E53-8C8A-01DED61E72CF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2C01ED5-2A05-43D7-B18C-8FCF90FD3728}"/>
              </a:ext>
            </a:extLst>
          </p:cNvPr>
          <p:cNvSpPr/>
          <p:nvPr/>
        </p:nvSpPr>
        <p:spPr>
          <a:xfrm>
            <a:off x="5584243" y="2902097"/>
            <a:ext cx="304801" cy="422283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3BCC980E-D352-4A43-9E1D-12C4B7616D7E}"/>
              </a:ext>
            </a:extLst>
          </p:cNvPr>
          <p:cNvSpPr txBox="1"/>
          <p:nvPr/>
        </p:nvSpPr>
        <p:spPr>
          <a:xfrm>
            <a:off x="1251291" y="5260281"/>
            <a:ext cx="104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Latent Space Vector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BD0622A-59A9-4621-8845-F474C8C4B376}"/>
              </a:ext>
            </a:extLst>
          </p:cNvPr>
          <p:cNvSpPr txBox="1"/>
          <p:nvPr/>
        </p:nvSpPr>
        <p:spPr>
          <a:xfrm>
            <a:off x="1881427" y="3472089"/>
            <a:ext cx="124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Dense</a:t>
            </a:r>
          </a:p>
          <a:p>
            <a:r>
              <a:rPr lang="en-GB" dirty="0" err="1"/>
              <a:t>BatchNorm</a:t>
            </a:r>
            <a:endParaRPr lang="en-GB" dirty="0"/>
          </a:p>
          <a:p>
            <a:r>
              <a:rPr lang="en-GB" dirty="0" err="1"/>
              <a:t>LeakyReLu</a:t>
            </a:r>
            <a:endParaRPr lang="en-GB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22CCEBA-124B-4EE8-9B5B-91C638F8DE71}"/>
              </a:ext>
            </a:extLst>
          </p:cNvPr>
          <p:cNvSpPr txBox="1"/>
          <p:nvPr/>
        </p:nvSpPr>
        <p:spPr>
          <a:xfrm>
            <a:off x="3118822" y="5426240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Dense </a:t>
            </a:r>
          </a:p>
          <a:p>
            <a:r>
              <a:rPr lang="en-GB" dirty="0"/>
              <a:t>Layer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8C5DBA3-3B13-4B43-8ACD-16F3C1CE8E56}"/>
              </a:ext>
            </a:extLst>
          </p:cNvPr>
          <p:cNvSpPr txBox="1"/>
          <p:nvPr/>
        </p:nvSpPr>
        <p:spPr>
          <a:xfrm>
            <a:off x="5079838" y="5468084"/>
            <a:ext cx="115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Reshaped </a:t>
            </a:r>
          </a:p>
          <a:p>
            <a:r>
              <a:rPr lang="en-GB" dirty="0"/>
              <a:t>Layer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DF10FB1-9381-4DE2-82AA-B0C739842547}"/>
              </a:ext>
            </a:extLst>
          </p:cNvPr>
          <p:cNvSpPr/>
          <p:nvPr/>
        </p:nvSpPr>
        <p:spPr>
          <a:xfrm>
            <a:off x="1521429" y="2233748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1EC5D8-DDCE-4134-BE44-1328C57A6CD3}"/>
              </a:ext>
            </a:extLst>
          </p:cNvPr>
          <p:cNvSpPr/>
          <p:nvPr/>
        </p:nvSpPr>
        <p:spPr>
          <a:xfrm>
            <a:off x="1521429" y="2376768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42DC3C-9089-4FE6-A721-84B629404BF1}"/>
              </a:ext>
            </a:extLst>
          </p:cNvPr>
          <p:cNvSpPr/>
          <p:nvPr/>
        </p:nvSpPr>
        <p:spPr>
          <a:xfrm>
            <a:off x="1521429" y="2519788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5DCB797-B1C4-4DF8-986B-F537276BA4D3}"/>
              </a:ext>
            </a:extLst>
          </p:cNvPr>
          <p:cNvSpPr/>
          <p:nvPr/>
        </p:nvSpPr>
        <p:spPr>
          <a:xfrm>
            <a:off x="1521429" y="2662808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563FF2E-1700-4DA5-A063-B3875A5EF7D6}"/>
              </a:ext>
            </a:extLst>
          </p:cNvPr>
          <p:cNvSpPr/>
          <p:nvPr/>
        </p:nvSpPr>
        <p:spPr>
          <a:xfrm>
            <a:off x="1521429" y="2805969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EFCDF70-E047-440F-84F7-CC9E94BE3A8C}"/>
              </a:ext>
            </a:extLst>
          </p:cNvPr>
          <p:cNvSpPr/>
          <p:nvPr/>
        </p:nvSpPr>
        <p:spPr>
          <a:xfrm>
            <a:off x="1521429" y="2948989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9067FF-75C5-43BC-947A-AFF3DF43D7FC}"/>
              </a:ext>
            </a:extLst>
          </p:cNvPr>
          <p:cNvGrpSpPr/>
          <p:nvPr/>
        </p:nvGrpSpPr>
        <p:grpSpPr>
          <a:xfrm>
            <a:off x="1521429" y="3094172"/>
            <a:ext cx="231905" cy="572221"/>
            <a:chOff x="1302329" y="3089420"/>
            <a:chExt cx="914400" cy="57222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274CB09-E1B8-4955-91E0-09DD998861EC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3A86C4F-E7F2-492A-9AF3-DA9C54EAB5AF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79868C7-5D88-40FE-93C3-7FD651C7BAF8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B62A8CA-809D-4E0A-A720-96F40FD2412C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77512F4-A6B1-4D8C-8D56-A5315431723E}"/>
              </a:ext>
            </a:extLst>
          </p:cNvPr>
          <p:cNvGrpSpPr/>
          <p:nvPr/>
        </p:nvGrpSpPr>
        <p:grpSpPr>
          <a:xfrm>
            <a:off x="1521429" y="3665454"/>
            <a:ext cx="231905" cy="572221"/>
            <a:chOff x="1302329" y="3089420"/>
            <a:chExt cx="914400" cy="572221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4B5899F-BB69-47DE-9F0F-59847CF8C978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E98D5FD-12C9-4368-95C8-3967DA1692A6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C269412-6349-431B-8808-6E26C1DA5C2B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0B78FFD-8A9E-4D88-B5AA-AA9DC38F73F9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FA9CEEF-3E92-46FF-8A38-9136C962ED66}"/>
              </a:ext>
            </a:extLst>
          </p:cNvPr>
          <p:cNvGrpSpPr/>
          <p:nvPr/>
        </p:nvGrpSpPr>
        <p:grpSpPr>
          <a:xfrm>
            <a:off x="1521429" y="4237675"/>
            <a:ext cx="231905" cy="572221"/>
            <a:chOff x="1302329" y="3089420"/>
            <a:chExt cx="914400" cy="57222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F06B98B-6FC3-4AAE-AA59-247B36BB01AB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A00CA25-D311-4D2E-9D70-C4330430544B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77987A-CB88-407A-920F-03FA47470232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034C53E-B9A7-4934-8924-5BD6F78D6C91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E4B45F9-8042-4652-9F29-3E97D60D3ADF}"/>
              </a:ext>
            </a:extLst>
          </p:cNvPr>
          <p:cNvSpPr/>
          <p:nvPr/>
        </p:nvSpPr>
        <p:spPr>
          <a:xfrm>
            <a:off x="3465447" y="1989367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90E5958-3AAF-4314-97E7-035611794162}"/>
              </a:ext>
            </a:extLst>
          </p:cNvPr>
          <p:cNvSpPr/>
          <p:nvPr/>
        </p:nvSpPr>
        <p:spPr>
          <a:xfrm>
            <a:off x="3465447" y="2132387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3B39FA6-87F9-4A4C-AF2C-110FEAD9E925}"/>
              </a:ext>
            </a:extLst>
          </p:cNvPr>
          <p:cNvSpPr/>
          <p:nvPr/>
        </p:nvSpPr>
        <p:spPr>
          <a:xfrm>
            <a:off x="3465447" y="2275407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0B285C7-B9BF-4E7B-8ED6-4F9186D8CEFD}"/>
              </a:ext>
            </a:extLst>
          </p:cNvPr>
          <p:cNvSpPr/>
          <p:nvPr/>
        </p:nvSpPr>
        <p:spPr>
          <a:xfrm>
            <a:off x="3465447" y="2418427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97082AD-5C63-4FF9-B074-B00DDD9E4628}"/>
              </a:ext>
            </a:extLst>
          </p:cNvPr>
          <p:cNvSpPr/>
          <p:nvPr/>
        </p:nvSpPr>
        <p:spPr>
          <a:xfrm>
            <a:off x="3465447" y="2548888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921E324-9681-4682-9285-65BAF2BFCCB2}"/>
              </a:ext>
            </a:extLst>
          </p:cNvPr>
          <p:cNvSpPr/>
          <p:nvPr/>
        </p:nvSpPr>
        <p:spPr>
          <a:xfrm>
            <a:off x="3465447" y="2691908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B30D220-0B28-404A-B3A9-FA9C9E13DEB5}"/>
              </a:ext>
            </a:extLst>
          </p:cNvPr>
          <p:cNvGrpSpPr/>
          <p:nvPr/>
        </p:nvGrpSpPr>
        <p:grpSpPr>
          <a:xfrm>
            <a:off x="3465447" y="2837091"/>
            <a:ext cx="231905" cy="572221"/>
            <a:chOff x="1302329" y="3089420"/>
            <a:chExt cx="914400" cy="572221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4DB3B0D-6FA0-4E25-A88E-2AF981A1F3D8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1EA97D6-4E74-4E5A-850E-C06CA4886249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C3AB8D8-6E70-458C-8476-B4D8109B657C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F8B6212-416A-4464-AF6F-4F1D4F5B42C2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66621C8-9D6A-460D-8DBF-2E2517AF61BF}"/>
              </a:ext>
            </a:extLst>
          </p:cNvPr>
          <p:cNvGrpSpPr/>
          <p:nvPr/>
        </p:nvGrpSpPr>
        <p:grpSpPr>
          <a:xfrm>
            <a:off x="3465447" y="3408373"/>
            <a:ext cx="231905" cy="572221"/>
            <a:chOff x="1302329" y="3089420"/>
            <a:chExt cx="914400" cy="572221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EEBC7F5-FF0A-4A14-9198-28F06529E917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496BF75-CB07-4C46-95D8-08CFCF7AD2B3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A590B2E-8650-4E4E-B705-71B265F4BE60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9F62BD7-3B70-47A3-87BB-7088CB62715D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769C0E-492B-461E-83D9-0E92799033F4}"/>
              </a:ext>
            </a:extLst>
          </p:cNvPr>
          <p:cNvGrpSpPr/>
          <p:nvPr/>
        </p:nvGrpSpPr>
        <p:grpSpPr>
          <a:xfrm>
            <a:off x="3465447" y="3980594"/>
            <a:ext cx="231905" cy="572221"/>
            <a:chOff x="1302329" y="3089420"/>
            <a:chExt cx="914400" cy="572221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8709238-9B5F-4094-96B2-E668BC3B0CEB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AAFB76A-7F02-403F-91A9-81B3B168D5F7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40D4B0F-50E6-4E88-A33E-ED5CC4BCE941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BB9C5FC-6999-4265-BB10-F068450A2748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EA51969-43F8-4604-98A6-EA79FA5F2DBF}"/>
              </a:ext>
            </a:extLst>
          </p:cNvPr>
          <p:cNvGrpSpPr/>
          <p:nvPr/>
        </p:nvGrpSpPr>
        <p:grpSpPr>
          <a:xfrm>
            <a:off x="3465446" y="4550321"/>
            <a:ext cx="231905" cy="572221"/>
            <a:chOff x="1302329" y="3089420"/>
            <a:chExt cx="914400" cy="572221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7073D53-9325-4596-8E37-9A1E953B0CA5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72ED41B-25FC-4868-AED9-E856C2C00706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5B27A3C-EBB0-4C6D-A905-180B71AD4B38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498DB1-469C-402A-9952-1DFEF5A86F19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B8B4898-9A5D-47AB-80B3-1A638AA3DD37}"/>
              </a:ext>
            </a:extLst>
          </p:cNvPr>
          <p:cNvSpPr/>
          <p:nvPr/>
        </p:nvSpPr>
        <p:spPr>
          <a:xfrm>
            <a:off x="5281611" y="2896660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3FB1FD4F-963B-4F14-9D5C-DE256DFB4980}"/>
              </a:ext>
            </a:extLst>
          </p:cNvPr>
          <p:cNvSpPr/>
          <p:nvPr/>
        </p:nvSpPr>
        <p:spPr>
          <a:xfrm>
            <a:off x="5281611" y="3039680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96424B4-E498-433E-A5C4-86FBE9FB84C0}"/>
              </a:ext>
            </a:extLst>
          </p:cNvPr>
          <p:cNvSpPr/>
          <p:nvPr/>
        </p:nvSpPr>
        <p:spPr>
          <a:xfrm>
            <a:off x="5281611" y="3182700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CBB615B9-0AAA-4D0E-998E-38436D5BE196}"/>
              </a:ext>
            </a:extLst>
          </p:cNvPr>
          <p:cNvSpPr/>
          <p:nvPr/>
        </p:nvSpPr>
        <p:spPr>
          <a:xfrm>
            <a:off x="5281611" y="3325720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25462C0-63BA-46ED-9BE6-DB2646771020}"/>
              </a:ext>
            </a:extLst>
          </p:cNvPr>
          <p:cNvSpPr/>
          <p:nvPr/>
        </p:nvSpPr>
        <p:spPr>
          <a:xfrm>
            <a:off x="5281611" y="3468881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CA04CC8-714C-4E7B-8219-BB48D3492A7A}"/>
              </a:ext>
            </a:extLst>
          </p:cNvPr>
          <p:cNvSpPr/>
          <p:nvPr/>
        </p:nvSpPr>
        <p:spPr>
          <a:xfrm>
            <a:off x="5281611" y="3611901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BA78993-41EE-4D8E-93AC-2BF4635119B7}"/>
              </a:ext>
            </a:extLst>
          </p:cNvPr>
          <p:cNvGrpSpPr/>
          <p:nvPr/>
        </p:nvGrpSpPr>
        <p:grpSpPr>
          <a:xfrm>
            <a:off x="5281611" y="3757084"/>
            <a:ext cx="914400" cy="572221"/>
            <a:chOff x="1302329" y="3089420"/>
            <a:chExt cx="914400" cy="572221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F058E38-528A-4A65-A6B9-252CC52AE360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C0719BC9-B1D2-4AAA-B3AC-F001BBE74075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53A8BB9-9B79-4638-911F-6C2BD87C8526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DF3C11D-E319-4908-99B2-5715304046C6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E42F96E-D6DE-48B4-BA90-2E3E1F45EAE0}"/>
              </a:ext>
            </a:extLst>
          </p:cNvPr>
          <p:cNvSpPr/>
          <p:nvPr/>
        </p:nvSpPr>
        <p:spPr>
          <a:xfrm>
            <a:off x="5281372" y="2895213"/>
            <a:ext cx="304800" cy="1432645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E0B944F-B494-4A38-BF00-66E748C6B7A0}"/>
              </a:ext>
            </a:extLst>
          </p:cNvPr>
          <p:cNvSpPr/>
          <p:nvPr/>
        </p:nvSpPr>
        <p:spPr>
          <a:xfrm>
            <a:off x="5588119" y="2893766"/>
            <a:ext cx="304800" cy="1432645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ED19623-DF7E-4C5D-A141-8BC956DA1C4F}"/>
              </a:ext>
            </a:extLst>
          </p:cNvPr>
          <p:cNvSpPr txBox="1"/>
          <p:nvPr/>
        </p:nvSpPr>
        <p:spPr>
          <a:xfrm>
            <a:off x="3871448" y="3523373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Reshape</a:t>
            </a:r>
          </a:p>
        </p:txBody>
      </p:sp>
      <p:sp>
        <p:nvSpPr>
          <p:cNvPr id="241" name="Title 1">
            <a:extLst>
              <a:ext uri="{FF2B5EF4-FFF2-40B4-BE49-F238E27FC236}">
                <a16:creationId xmlns:a16="http://schemas.microsoft.com/office/drawing/2014/main" id="{102FCCDA-7CBE-4204-A762-6A6360DEA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Designing the Neural Networks</a:t>
            </a:r>
          </a:p>
        </p:txBody>
      </p:sp>
      <p:sp>
        <p:nvSpPr>
          <p:cNvPr id="242" name="Title 1">
            <a:extLst>
              <a:ext uri="{FF2B5EF4-FFF2-40B4-BE49-F238E27FC236}">
                <a16:creationId xmlns:a16="http://schemas.microsoft.com/office/drawing/2014/main" id="{6E5E573C-0719-4244-9B2C-F92EC9258942}"/>
              </a:ext>
            </a:extLst>
          </p:cNvPr>
          <p:cNvSpPr txBox="1">
            <a:spLocks/>
          </p:cNvSpPr>
          <p:nvPr/>
        </p:nvSpPr>
        <p:spPr>
          <a:xfrm>
            <a:off x="838200" y="10804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meta"/>
              </a:rPr>
              <a:t>Generator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5F9DBBC-2F47-4277-9962-CCA7295C2A5E}"/>
              </a:ext>
            </a:extLst>
          </p:cNvPr>
          <p:cNvSpPr/>
          <p:nvPr/>
        </p:nvSpPr>
        <p:spPr>
          <a:xfrm>
            <a:off x="5279324" y="3331057"/>
            <a:ext cx="304801" cy="430546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8FF689D-883A-4860-8E09-2A2138419523}"/>
              </a:ext>
            </a:extLst>
          </p:cNvPr>
          <p:cNvSpPr/>
          <p:nvPr/>
        </p:nvSpPr>
        <p:spPr>
          <a:xfrm>
            <a:off x="5891466" y="3757789"/>
            <a:ext cx="304801" cy="421207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D7F178BD-9CFE-4ACD-9FA5-16A56870E706}"/>
              </a:ext>
            </a:extLst>
          </p:cNvPr>
          <p:cNvCxnSpPr>
            <a:cxnSpLocks/>
          </p:cNvCxnSpPr>
          <p:nvPr/>
        </p:nvCxnSpPr>
        <p:spPr>
          <a:xfrm flipV="1">
            <a:off x="2040313" y="3360736"/>
            <a:ext cx="11396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A911A755-812B-4EFE-B741-FAD13659A6CB}"/>
              </a:ext>
            </a:extLst>
          </p:cNvPr>
          <p:cNvCxnSpPr>
            <a:cxnSpLocks/>
          </p:cNvCxnSpPr>
          <p:nvPr/>
        </p:nvCxnSpPr>
        <p:spPr>
          <a:xfrm flipV="1">
            <a:off x="3917473" y="3393363"/>
            <a:ext cx="11396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CE7FF69-51F0-4F12-A025-A0AADB294834}"/>
              </a:ext>
            </a:extLst>
          </p:cNvPr>
          <p:cNvCxnSpPr>
            <a:cxnSpLocks/>
          </p:cNvCxnSpPr>
          <p:nvPr/>
        </p:nvCxnSpPr>
        <p:spPr>
          <a:xfrm flipV="1">
            <a:off x="9092634" y="3474081"/>
            <a:ext cx="11396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1C667DBC-9897-4F5B-9790-BF18F04B6AE3}"/>
              </a:ext>
            </a:extLst>
          </p:cNvPr>
          <p:cNvSpPr/>
          <p:nvPr/>
        </p:nvSpPr>
        <p:spPr>
          <a:xfrm>
            <a:off x="8182738" y="2694373"/>
            <a:ext cx="304801" cy="422283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CBF7D60-4DED-413F-A0B7-AF0C76ADAB89}"/>
              </a:ext>
            </a:extLst>
          </p:cNvPr>
          <p:cNvSpPr txBox="1"/>
          <p:nvPr/>
        </p:nvSpPr>
        <p:spPr>
          <a:xfrm>
            <a:off x="9080170" y="3659307"/>
            <a:ext cx="1372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UpSampling</a:t>
            </a:r>
            <a:endParaRPr lang="en-GB" dirty="0"/>
          </a:p>
          <a:p>
            <a:r>
              <a:rPr lang="en-GB" dirty="0"/>
              <a:t>Convolution </a:t>
            </a:r>
          </a:p>
          <a:p>
            <a:r>
              <a:rPr lang="en-GB" dirty="0"/>
              <a:t>tanh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C798D80-3FD0-48FA-B067-B06E13D2981C}"/>
              </a:ext>
            </a:extLst>
          </p:cNvPr>
          <p:cNvSpPr/>
          <p:nvPr/>
        </p:nvSpPr>
        <p:spPr>
          <a:xfrm>
            <a:off x="7880106" y="2688936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781EED53-04F7-4085-9CBC-E3218AAF07BB}"/>
              </a:ext>
            </a:extLst>
          </p:cNvPr>
          <p:cNvSpPr/>
          <p:nvPr/>
        </p:nvSpPr>
        <p:spPr>
          <a:xfrm>
            <a:off x="7880106" y="2831956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1A818302-040A-48E5-9CB4-3E74E4941477}"/>
              </a:ext>
            </a:extLst>
          </p:cNvPr>
          <p:cNvSpPr/>
          <p:nvPr/>
        </p:nvSpPr>
        <p:spPr>
          <a:xfrm>
            <a:off x="7880106" y="2974976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CD921DD-545E-4939-8C8B-57E2D874290B}"/>
              </a:ext>
            </a:extLst>
          </p:cNvPr>
          <p:cNvSpPr/>
          <p:nvPr/>
        </p:nvSpPr>
        <p:spPr>
          <a:xfrm>
            <a:off x="7880106" y="3117996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1E6AEE9-959B-459D-AA0A-7315925F6556}"/>
              </a:ext>
            </a:extLst>
          </p:cNvPr>
          <p:cNvSpPr/>
          <p:nvPr/>
        </p:nvSpPr>
        <p:spPr>
          <a:xfrm>
            <a:off x="7880106" y="3261157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E51EF74-3541-4A83-AC62-3C3A1DE2A4AE}"/>
              </a:ext>
            </a:extLst>
          </p:cNvPr>
          <p:cNvSpPr/>
          <p:nvPr/>
        </p:nvSpPr>
        <p:spPr>
          <a:xfrm>
            <a:off x="7880106" y="3404177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B1BB05E2-424C-4320-A929-FA2A47FD2CF3}"/>
              </a:ext>
            </a:extLst>
          </p:cNvPr>
          <p:cNvGrpSpPr/>
          <p:nvPr/>
        </p:nvGrpSpPr>
        <p:grpSpPr>
          <a:xfrm>
            <a:off x="7880106" y="3549360"/>
            <a:ext cx="914400" cy="572221"/>
            <a:chOff x="1302329" y="3089420"/>
            <a:chExt cx="914400" cy="572221"/>
          </a:xfrm>
        </p:grpSpPr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3CC394DC-10EF-48CB-84AA-ECFF1C2B8BC4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3606E08-13BA-431B-924E-A967E4516842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717DC0E-209B-457C-9994-694570F38446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24A72451-32C1-4B0B-A1D9-107E657E0888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84" name="Rectangle 283">
            <a:extLst>
              <a:ext uri="{FF2B5EF4-FFF2-40B4-BE49-F238E27FC236}">
                <a16:creationId xmlns:a16="http://schemas.microsoft.com/office/drawing/2014/main" id="{8D7DC213-51DA-4621-8B5B-2FC67C80B62C}"/>
              </a:ext>
            </a:extLst>
          </p:cNvPr>
          <p:cNvSpPr/>
          <p:nvPr/>
        </p:nvSpPr>
        <p:spPr>
          <a:xfrm>
            <a:off x="7879867" y="2683256"/>
            <a:ext cx="304800" cy="2006997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40A3A99-9319-4BC6-A06F-A909DFF0184F}"/>
              </a:ext>
            </a:extLst>
          </p:cNvPr>
          <p:cNvSpPr/>
          <p:nvPr/>
        </p:nvSpPr>
        <p:spPr>
          <a:xfrm>
            <a:off x="8186793" y="2679155"/>
            <a:ext cx="304800" cy="2014038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3150C203-31CB-4F51-84F2-2A06AE6BB7B0}"/>
              </a:ext>
            </a:extLst>
          </p:cNvPr>
          <p:cNvSpPr/>
          <p:nvPr/>
        </p:nvSpPr>
        <p:spPr>
          <a:xfrm>
            <a:off x="7877819" y="3123333"/>
            <a:ext cx="304801" cy="430546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087BC67-EDA2-49CB-8EEB-87DECE74615E}"/>
              </a:ext>
            </a:extLst>
          </p:cNvPr>
          <p:cNvSpPr/>
          <p:nvPr/>
        </p:nvSpPr>
        <p:spPr>
          <a:xfrm>
            <a:off x="8489961" y="3550065"/>
            <a:ext cx="304801" cy="421207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B80DDCB-BA36-41B1-A846-622639000534}"/>
              </a:ext>
            </a:extLst>
          </p:cNvPr>
          <p:cNvCxnSpPr>
            <a:cxnSpLocks/>
          </p:cNvCxnSpPr>
          <p:nvPr/>
        </p:nvCxnSpPr>
        <p:spPr>
          <a:xfrm flipV="1">
            <a:off x="6370007" y="3386133"/>
            <a:ext cx="11396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5389794-6FB9-4E59-B7AD-D563F2B98B2C}"/>
              </a:ext>
            </a:extLst>
          </p:cNvPr>
          <p:cNvSpPr/>
          <p:nvPr/>
        </p:nvSpPr>
        <p:spPr>
          <a:xfrm>
            <a:off x="8489834" y="2683861"/>
            <a:ext cx="304800" cy="2006997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BB21FD34-4C53-44AF-96FA-41C2C8D655A3}"/>
              </a:ext>
            </a:extLst>
          </p:cNvPr>
          <p:cNvGrpSpPr/>
          <p:nvPr/>
        </p:nvGrpSpPr>
        <p:grpSpPr>
          <a:xfrm>
            <a:off x="7884477" y="4120972"/>
            <a:ext cx="914400" cy="572221"/>
            <a:chOff x="1302329" y="3089420"/>
            <a:chExt cx="914400" cy="572221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FCE3B24-8009-42E3-885C-494DE40909FD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42C127E-3BA5-4A6B-BEDC-29EF8431A5AF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FC657CA-1473-4137-9AE4-9F1010BB6405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6D3CAE9B-F0E2-4F0F-9588-9538D2BBE44A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B9A16BC9-97B6-4FA5-8AC2-261EA36BE502}"/>
              </a:ext>
            </a:extLst>
          </p:cNvPr>
          <p:cNvSpPr txBox="1"/>
          <p:nvPr/>
        </p:nvSpPr>
        <p:spPr>
          <a:xfrm>
            <a:off x="7689093" y="5348484"/>
            <a:ext cx="1508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Upsampled</a:t>
            </a:r>
            <a:r>
              <a:rPr lang="en-GB" dirty="0"/>
              <a:t> </a:t>
            </a:r>
          </a:p>
          <a:p>
            <a:r>
              <a:rPr lang="en-GB" dirty="0"/>
              <a:t>convolutional </a:t>
            </a:r>
          </a:p>
          <a:p>
            <a:r>
              <a:rPr lang="en-GB" dirty="0"/>
              <a:t>layer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01BB0060-5A30-4A8D-941A-7430A0123BF9}"/>
              </a:ext>
            </a:extLst>
          </p:cNvPr>
          <p:cNvSpPr txBox="1"/>
          <p:nvPr/>
        </p:nvSpPr>
        <p:spPr>
          <a:xfrm>
            <a:off x="10816084" y="5509524"/>
            <a:ext cx="1178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Generated</a:t>
            </a:r>
          </a:p>
          <a:p>
            <a:r>
              <a:rPr lang="en-GB" dirty="0"/>
              <a:t>data</a:t>
            </a:r>
          </a:p>
          <a:p>
            <a:r>
              <a:rPr lang="en-GB" dirty="0"/>
              <a:t>sample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7E98E18-CA64-493C-8620-5A377A4D8769}"/>
              </a:ext>
            </a:extLst>
          </p:cNvPr>
          <p:cNvSpPr txBox="1"/>
          <p:nvPr/>
        </p:nvSpPr>
        <p:spPr>
          <a:xfrm>
            <a:off x="6297820" y="3547060"/>
            <a:ext cx="1372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UpSampling</a:t>
            </a:r>
            <a:endParaRPr lang="en-GB" dirty="0"/>
          </a:p>
          <a:p>
            <a:r>
              <a:rPr lang="en-GB" dirty="0"/>
              <a:t>Convolution </a:t>
            </a:r>
          </a:p>
          <a:p>
            <a:r>
              <a:rPr lang="en-GB" dirty="0" err="1"/>
              <a:t>LeakyReLu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52E321-FCCB-4E17-BAE3-FEFE22F1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45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AD6A4-F1FC-477A-9D1C-CDC5A41A2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2" b="6054"/>
          <a:stretch/>
        </p:blipFill>
        <p:spPr>
          <a:xfrm>
            <a:off x="340659" y="1359987"/>
            <a:ext cx="7812741" cy="48869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D9F2-5D42-4B13-9E1E-15EFBFC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C2D1-DF34-4D95-87AA-438C69B6D93C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00F2-1D14-465D-894F-37906ED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D45B0-3C42-4325-A561-CAB62501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11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04EEB6-3086-4EA6-BC50-2395C745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Training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68097-FAC6-46EB-BCD7-CD15D5DCDAC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EA72F-F396-4EB6-8B71-686E74712606}"/>
              </a:ext>
            </a:extLst>
          </p:cNvPr>
          <p:cNvSpPr txBox="1"/>
          <p:nvPr/>
        </p:nvSpPr>
        <p:spPr>
          <a:xfrm>
            <a:off x="7871012" y="2008175"/>
            <a:ext cx="49754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b="1" dirty="0"/>
              <a:t>Discriminator</a:t>
            </a:r>
            <a:r>
              <a:rPr lang="en-GB" dirty="0"/>
              <a:t>: </a:t>
            </a:r>
          </a:p>
          <a:p>
            <a:r>
              <a:rPr lang="en-GB" dirty="0"/>
              <a:t>Stochastic Gradient Descent (SGD)</a:t>
            </a:r>
          </a:p>
          <a:p>
            <a:r>
              <a:rPr lang="en-GB" dirty="0"/>
              <a:t>Learning rate = 0.012</a:t>
            </a:r>
          </a:p>
          <a:p>
            <a:endParaRPr lang="en-GB" dirty="0"/>
          </a:p>
          <a:p>
            <a:r>
              <a:rPr lang="en-GB" b="1" dirty="0"/>
              <a:t>Generator:</a:t>
            </a:r>
          </a:p>
          <a:p>
            <a:r>
              <a:rPr lang="en-GB" dirty="0"/>
              <a:t>Adam </a:t>
            </a:r>
          </a:p>
          <a:p>
            <a:r>
              <a:rPr lang="en-GB" dirty="0"/>
              <a:t>Learning rate= 0.0002 </a:t>
            </a:r>
          </a:p>
          <a:p>
            <a:r>
              <a:rPr lang="en-GB" dirty="0"/>
              <a:t>Beta1 = 0.9 </a:t>
            </a:r>
          </a:p>
          <a:p>
            <a:r>
              <a:rPr lang="en-GB" dirty="0"/>
              <a:t>Beta2 = 0.999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C47FBE-2286-44B2-861A-4EA8A23C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321" y="5994400"/>
            <a:ext cx="5286375" cy="118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012F0-2EED-40B6-8586-8A00BF41BF2D}"/>
              </a:ext>
            </a:extLst>
          </p:cNvPr>
          <p:cNvSpPr txBox="1"/>
          <p:nvPr/>
        </p:nvSpPr>
        <p:spPr>
          <a:xfrm>
            <a:off x="2512203" y="5907472"/>
            <a:ext cx="61764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50" dirty="0"/>
              <a:t>2000                    4000                     6000                    8000                     10000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A98D6C-972B-40FC-833F-8D0EE5900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54281" y="6180741"/>
            <a:ext cx="1934453" cy="132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672F9A-144A-4B59-AFE2-E6295BD8EE7F}"/>
              </a:ext>
            </a:extLst>
          </p:cNvPr>
          <p:cNvSpPr txBox="1"/>
          <p:nvPr/>
        </p:nvSpPr>
        <p:spPr>
          <a:xfrm>
            <a:off x="3958167" y="6147770"/>
            <a:ext cx="100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Epochs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0EED0D-0CA0-45F6-9CD6-AF6F97111CC6}"/>
              </a:ext>
            </a:extLst>
          </p:cNvPr>
          <p:cNvSpPr txBox="1">
            <a:spLocks/>
          </p:cNvSpPr>
          <p:nvPr/>
        </p:nvSpPr>
        <p:spPr>
          <a:xfrm>
            <a:off x="7871012" y="10349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bg2">
                    <a:lumMod val="50000"/>
                  </a:schemeClr>
                </a:solidFill>
                <a:latin typeface="meta"/>
              </a:rPr>
              <a:t>Optimisers</a:t>
            </a:r>
          </a:p>
        </p:txBody>
      </p:sp>
    </p:spTree>
    <p:extLst>
      <p:ext uri="{BB962C8B-B14F-4D97-AF65-F5344CB8AC3E}">
        <p14:creationId xmlns:p14="http://schemas.microsoft.com/office/powerpoint/2010/main" val="392784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D9F2-5D42-4B13-9E1E-15EFBFC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AE45-3C0D-45FE-8A98-F8C115C844F5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00F2-1D14-465D-894F-37906ED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D45B0-3C42-4325-A561-CAB62501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04EEB6-3086-4EA6-BC50-2395C745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Training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68097-FAC6-46EB-BCD7-CD15D5DCDAC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D83784F-A33A-4B93-BCB3-C308465DE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6180" r="6439" b="3469"/>
          <a:stretch/>
        </p:blipFill>
        <p:spPr>
          <a:xfrm>
            <a:off x="803563" y="1473489"/>
            <a:ext cx="6470074" cy="4957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5FE3DB-E5D2-4FFA-B7E8-7CF0E29D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12" y="6019341"/>
            <a:ext cx="5286375" cy="149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91239-EBB5-46DB-BC51-C12F30FB839B}"/>
              </a:ext>
            </a:extLst>
          </p:cNvPr>
          <p:cNvSpPr txBox="1"/>
          <p:nvPr/>
        </p:nvSpPr>
        <p:spPr>
          <a:xfrm>
            <a:off x="2442556" y="5963325"/>
            <a:ext cx="4936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2000                       4000                       6000                       8000                     10000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F030FD7-7BA1-4029-80CA-AC860D40ECD8}"/>
              </a:ext>
            </a:extLst>
          </p:cNvPr>
          <p:cNvSpPr txBox="1">
            <a:spLocks/>
          </p:cNvSpPr>
          <p:nvPr/>
        </p:nvSpPr>
        <p:spPr>
          <a:xfrm>
            <a:off x="7629712" y="1027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bg2">
                    <a:lumMod val="50000"/>
                  </a:schemeClr>
                </a:solidFill>
                <a:latin typeface="meta"/>
              </a:rPr>
              <a:t>Other hyperparameters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E5FBFC-27C9-462D-9DF8-7D92AD647850}"/>
              </a:ext>
            </a:extLst>
          </p:cNvPr>
          <p:cNvSpPr txBox="1"/>
          <p:nvPr/>
        </p:nvSpPr>
        <p:spPr>
          <a:xfrm>
            <a:off x="7629712" y="1997839"/>
            <a:ext cx="4975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b="1" dirty="0"/>
              <a:t>Batch Size</a:t>
            </a:r>
            <a:r>
              <a:rPr lang="en-GB" dirty="0"/>
              <a:t>: </a:t>
            </a:r>
          </a:p>
          <a:p>
            <a:r>
              <a:rPr lang="en-GB" dirty="0"/>
              <a:t>128</a:t>
            </a:r>
          </a:p>
          <a:p>
            <a:endParaRPr lang="en-GB" dirty="0"/>
          </a:p>
          <a:p>
            <a:r>
              <a:rPr lang="en-GB" b="1" dirty="0"/>
              <a:t>Training epochs:</a:t>
            </a:r>
          </a:p>
          <a:p>
            <a:r>
              <a:rPr lang="en-GB" dirty="0"/>
              <a:t>10,000</a:t>
            </a:r>
          </a:p>
          <a:p>
            <a:endParaRPr lang="en-GB" dirty="0"/>
          </a:p>
          <a:p>
            <a:r>
              <a:rPr lang="en-GB" b="1" dirty="0"/>
              <a:t>Feature scaling:</a:t>
            </a:r>
          </a:p>
          <a:p>
            <a:r>
              <a:rPr lang="en-GB" dirty="0"/>
              <a:t>-1 to 1 normalisation</a:t>
            </a:r>
          </a:p>
        </p:txBody>
      </p:sp>
    </p:spTree>
    <p:extLst>
      <p:ext uri="{BB962C8B-B14F-4D97-AF65-F5344CB8AC3E}">
        <p14:creationId xmlns:p14="http://schemas.microsoft.com/office/powerpoint/2010/main" val="144952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EC380-C324-47FA-ABFB-C909CB85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212D-5B85-4A72-BD2D-67E2966C94D5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24AE1-947C-4573-896F-264BE7FD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DD25-2929-4C60-9364-240903D3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8F521E-DF74-4C33-9FF1-9C866E1B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Problems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75D7D-10CA-44DF-B989-DC903D3DEF43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3B5497-E284-4F31-8918-EA5422C507B7}"/>
              </a:ext>
            </a:extLst>
          </p:cNvPr>
          <p:cNvSpPr txBox="1">
            <a:spLocks/>
          </p:cNvSpPr>
          <p:nvPr/>
        </p:nvSpPr>
        <p:spPr>
          <a:xfrm>
            <a:off x="1006151" y="2178844"/>
            <a:ext cx="9992049" cy="3689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Mode Collapse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Non convergence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Convergence to ‘wrong’ output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latin typeface="meta"/>
            </a:endParaRPr>
          </a:p>
          <a:p>
            <a:pPr algn="l"/>
            <a:r>
              <a:rPr lang="en-GB" sz="2400" dirty="0">
                <a:latin typeface="meta"/>
              </a:rPr>
              <a:t>Solutions:</a:t>
            </a:r>
          </a:p>
          <a:p>
            <a:pPr algn="l"/>
            <a:endParaRPr lang="en-GB" sz="2400" dirty="0">
              <a:latin typeface="met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Changing structure of neural network from dense to deep convolutional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Changing the discriminator optimiser from Adam to SGD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Fine-tuning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95167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E2FB-06C8-4543-BC62-10629724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3E3E-785B-4A82-A11C-625F0F346030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EEE01-F773-420F-86CA-3A49706C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9662-4926-4FED-B964-06B62B97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C774B0-E283-47D4-AADB-65FE916A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3B3B9-CA58-4814-AF18-CA6A8BA2EFF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55094C-5231-4C7F-83C1-BC2356F1B827}"/>
              </a:ext>
            </a:extLst>
          </p:cNvPr>
          <p:cNvGrpSpPr/>
          <p:nvPr/>
        </p:nvGrpSpPr>
        <p:grpSpPr>
          <a:xfrm>
            <a:off x="2561872" y="1690688"/>
            <a:ext cx="7068255" cy="4049624"/>
            <a:chOff x="2277035" y="2005082"/>
            <a:chExt cx="7068255" cy="4049624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EA73CAB2-9BD4-40B3-94F0-92122A7C5A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0224D83-188B-42E9-A417-7A0FAB6FE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535"/>
            <a:stretch/>
          </p:blipFill>
          <p:spPr>
            <a:xfrm>
              <a:off x="2277035" y="2005082"/>
              <a:ext cx="7068255" cy="3735783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82F0292-B1F1-42DA-A641-5A1D236A6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1" t="96119"/>
            <a:stretch/>
          </p:blipFill>
          <p:spPr>
            <a:xfrm>
              <a:off x="2680123" y="5608321"/>
              <a:ext cx="6645600" cy="446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25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E2FB-06C8-4543-BC62-10629724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A248-C1CB-4F2D-842C-8C16DEB3A03A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EEE01-F773-420F-86CA-3A49706C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9662-4926-4FED-B964-06B62B97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C774B0-E283-47D4-AADB-65FE916A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3B3B9-CA58-4814-AF18-CA6A8BA2EFF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8D9062-F8F3-4829-859B-59AFC4D52DFA}"/>
              </a:ext>
            </a:extLst>
          </p:cNvPr>
          <p:cNvGrpSpPr/>
          <p:nvPr/>
        </p:nvGrpSpPr>
        <p:grpSpPr>
          <a:xfrm>
            <a:off x="2562600" y="1572804"/>
            <a:ext cx="7066800" cy="4145472"/>
            <a:chOff x="2529832" y="1558289"/>
            <a:chExt cx="7066800" cy="4145472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397D748-60CF-4F74-BAD6-DB8D826F9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83" b="35694"/>
            <a:stretch/>
          </p:blipFill>
          <p:spPr>
            <a:xfrm>
              <a:off x="2529832" y="1558289"/>
              <a:ext cx="7066800" cy="3707043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A5E1086-EC8A-4895-B516-892871BDB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1" t="96119"/>
            <a:stretch/>
          </p:blipFill>
          <p:spPr>
            <a:xfrm>
              <a:off x="2921000" y="5257376"/>
              <a:ext cx="6658698" cy="446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23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E2FB-06C8-4543-BC62-10629724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A674-527F-4BC4-A81A-42DB4376B163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EEE01-F773-420F-86CA-3A49706C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9662-4926-4FED-B964-06B62B97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C774B0-E283-47D4-AADB-65FE916A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3B3B9-CA58-4814-AF18-CA6A8BA2EFF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8A734F-C11E-48A3-87F8-1466D0F0F7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8"/>
          <a:stretch/>
        </p:blipFill>
        <p:spPr>
          <a:xfrm>
            <a:off x="2562600" y="1690688"/>
            <a:ext cx="7066800" cy="40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69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E2FB-06C8-4543-BC62-10629724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F1D4-A022-4536-BDD4-552A7C46B27E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EEE01-F773-420F-86CA-3A49706C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9662-4926-4FED-B964-06B62B97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C774B0-E283-47D4-AADB-65FE916A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Further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3B3B9-CA58-4814-AF18-CA6A8BA2EFF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319F5-CD1C-4A80-93AD-5FAED8C5609C}"/>
              </a:ext>
            </a:extLst>
          </p:cNvPr>
          <p:cNvSpPr txBox="1"/>
          <p:nvPr/>
        </p:nvSpPr>
        <p:spPr>
          <a:xfrm>
            <a:off x="967630" y="2493818"/>
            <a:ext cx="7753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Long Short Term Memory (LSTM 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Wasserstein GAN for improved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Modifying generator loss function to include pre-trained classifier</a:t>
            </a:r>
          </a:p>
        </p:txBody>
      </p:sp>
    </p:spTree>
    <p:extLst>
      <p:ext uri="{BB962C8B-B14F-4D97-AF65-F5344CB8AC3E}">
        <p14:creationId xmlns:p14="http://schemas.microsoft.com/office/powerpoint/2010/main" val="384815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E2FB-06C8-4543-BC62-10629724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B99B3-3127-4D06-B9CC-D364920C74F1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EEE01-F773-420F-86CA-3A49706C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9662-4926-4FED-B964-06B62B97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C774B0-E283-47D4-AADB-65FE916A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Acknowledgments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3B3B9-CA58-4814-AF18-CA6A8BA2EFF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CC7A8D-965D-4751-A998-8C96231A33F3}"/>
              </a:ext>
            </a:extLst>
          </p:cNvPr>
          <p:cNvSpPr txBox="1">
            <a:spLocks/>
          </p:cNvSpPr>
          <p:nvPr/>
        </p:nvSpPr>
        <p:spPr>
          <a:xfrm>
            <a:off x="1006151" y="2178844"/>
            <a:ext cx="7147249" cy="3689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Dr H. Haddadi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Dr M. </a:t>
            </a:r>
            <a:r>
              <a:rPr lang="en-GB" sz="2400" dirty="0" err="1">
                <a:latin typeface="meta"/>
              </a:rPr>
              <a:t>Malekzadeh</a:t>
            </a:r>
            <a:endParaRPr lang="en-GB" sz="2400" dirty="0">
              <a:latin typeface="met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Dr G. Gorman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Dr O. </a:t>
            </a:r>
            <a:r>
              <a:rPr lang="en-GB" sz="2400" dirty="0" err="1">
                <a:latin typeface="meta"/>
              </a:rPr>
              <a:t>Dubrule</a:t>
            </a:r>
            <a:endParaRPr lang="en-GB" sz="2400" dirty="0">
              <a:latin typeface="met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Dr L. Mosser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Ms A. Villanova</a:t>
            </a:r>
          </a:p>
        </p:txBody>
      </p:sp>
    </p:spTree>
    <p:extLst>
      <p:ext uri="{BB962C8B-B14F-4D97-AF65-F5344CB8AC3E}">
        <p14:creationId xmlns:p14="http://schemas.microsoft.com/office/powerpoint/2010/main" val="216028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E2FB-06C8-4543-BC62-10629724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8663-9EFE-415B-A204-942535446210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EEE01-F773-420F-86CA-3A49706C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9662-4926-4FED-B964-06B62B97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19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3B3B9-CA58-4814-AF18-CA6A8BA2EFFE}"/>
              </a:ext>
            </a:extLst>
          </p:cNvPr>
          <p:cNvSpPr/>
          <p:nvPr/>
        </p:nvSpPr>
        <p:spPr>
          <a:xfrm>
            <a:off x="0" y="2714625"/>
            <a:ext cx="12192000" cy="13335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62708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AB181-7EE2-42B0-9357-0C099CA957B6}"/>
              </a:ext>
            </a:extLst>
          </p:cNvPr>
          <p:cNvSpPr/>
          <p:nvPr/>
        </p:nvSpPr>
        <p:spPr>
          <a:xfrm>
            <a:off x="6734098" y="2893073"/>
            <a:ext cx="5164428" cy="1609859"/>
          </a:xfrm>
          <a:prstGeom prst="rect">
            <a:avLst/>
          </a:prstGeom>
          <a:solidFill>
            <a:srgbClr val="01103B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Aims and Motivation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8BAD74D-466C-4800-BBA2-C0B65AE5E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780" y="3025444"/>
            <a:ext cx="4400550" cy="1362075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7AA2866-8109-41DA-97DA-5045F4BD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AB4E8-5905-4722-B1EC-80C95460C4FA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05A83E0-BAA5-42D5-A1BA-7BF9F612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22E2114-489A-4C3A-B7A1-75E672F7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2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58E9E-637E-4E68-8CDC-B00299D0BC8C}"/>
              </a:ext>
            </a:extLst>
          </p:cNvPr>
          <p:cNvSpPr txBox="1"/>
          <p:nvPr/>
        </p:nvSpPr>
        <p:spPr>
          <a:xfrm>
            <a:off x="6676948" y="451989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Brave Logo (brave.com)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504452-7C26-46C1-9480-93677CC8CB29}"/>
              </a:ext>
            </a:extLst>
          </p:cNvPr>
          <p:cNvSpPr txBox="1">
            <a:spLocks/>
          </p:cNvSpPr>
          <p:nvPr/>
        </p:nvSpPr>
        <p:spPr>
          <a:xfrm>
            <a:off x="1006151" y="2178844"/>
            <a:ext cx="5570919" cy="3689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Development of a generative model, capable of producing data resembling time-series sensory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latin typeface="met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meta"/>
              </a:rPr>
              <a:t>Refining this model such that the output is indistinguishable from the data used to train the model.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latin typeface="met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4000" dirty="0">
              <a:latin typeface="meta"/>
            </a:endParaRPr>
          </a:p>
        </p:txBody>
      </p:sp>
    </p:spTree>
    <p:extLst>
      <p:ext uri="{BB962C8B-B14F-4D97-AF65-F5344CB8AC3E}">
        <p14:creationId xmlns:p14="http://schemas.microsoft.com/office/powerpoint/2010/main" val="182378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Dataset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7AA2866-8109-41DA-97DA-5045F4BD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1DE9B6-E49F-4E1C-85F1-61271A963195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05A83E0-BAA5-42D5-A1BA-7BF9F612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22E2114-489A-4C3A-B7A1-75E672F7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79A9FD-EF4F-4228-8E15-98D4C158293E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1FFC4-F6F8-4311-96AF-732CBB61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956" y="1589876"/>
            <a:ext cx="6796087" cy="382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D290F-5AB6-4683-B44F-A8B8F193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42" b="19267"/>
          <a:stretch/>
        </p:blipFill>
        <p:spPr>
          <a:xfrm>
            <a:off x="660150" y="1550198"/>
            <a:ext cx="1978925" cy="384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142C6E-CD0F-4C3F-8B0B-294D3DB21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853" y="2261249"/>
            <a:ext cx="3321947" cy="2889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587781-6102-4B49-8650-5A5764C10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30" t="9312" r="8020" b="1360"/>
          <a:stretch/>
        </p:blipFill>
        <p:spPr>
          <a:xfrm>
            <a:off x="480706" y="2082082"/>
            <a:ext cx="7494894" cy="43124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12D7E-5A84-476F-95D6-5871E15B64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961" b="17477"/>
          <a:stretch/>
        </p:blipFill>
        <p:spPr>
          <a:xfrm>
            <a:off x="7975600" y="5374290"/>
            <a:ext cx="2939640" cy="4776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FB5616-018F-4EA9-8576-752829D3C7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085" t="-718" b="18834"/>
          <a:stretch/>
        </p:blipFill>
        <p:spPr>
          <a:xfrm>
            <a:off x="9659988" y="5668795"/>
            <a:ext cx="2499852" cy="4776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A46820-EE11-4AFD-9D96-87641CF84816}"/>
              </a:ext>
            </a:extLst>
          </p:cNvPr>
          <p:cNvSpPr txBox="1"/>
          <p:nvPr/>
        </p:nvSpPr>
        <p:spPr>
          <a:xfrm>
            <a:off x="5081612" y="536051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2: Sample of dataset</a:t>
            </a:r>
          </a:p>
        </p:txBody>
      </p:sp>
    </p:spTree>
    <p:extLst>
      <p:ext uri="{BB962C8B-B14F-4D97-AF65-F5344CB8AC3E}">
        <p14:creationId xmlns:p14="http://schemas.microsoft.com/office/powerpoint/2010/main" val="116714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Data Preparation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7AA2866-8109-41DA-97DA-5045F4BD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98CD-07EC-4CBC-BDF8-109954287DC8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05A83E0-BAA5-42D5-A1BA-7BF9F612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22E2114-489A-4C3A-B7A1-75E672F7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0F68A-DF5C-418A-8CCC-6DD86841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91" y="1264678"/>
            <a:ext cx="10515600" cy="4328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A880B8-A3D2-4C80-8FA0-313B62433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744" b="48477"/>
          <a:stretch/>
        </p:blipFill>
        <p:spPr>
          <a:xfrm>
            <a:off x="6197600" y="5411713"/>
            <a:ext cx="5156200" cy="288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DD7CB-38FD-46CE-B61A-42CE4CD29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96"/>
          <a:stretch/>
        </p:blipFill>
        <p:spPr>
          <a:xfrm>
            <a:off x="6197600" y="5067434"/>
            <a:ext cx="5156200" cy="339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AFE46-6565-47DD-9161-30569D77D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91" y="5791679"/>
            <a:ext cx="5156200" cy="4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DF998E-09AE-4914-94C0-AD7A98B8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2" b="66238"/>
          <a:stretch/>
        </p:blipFill>
        <p:spPr>
          <a:xfrm>
            <a:off x="9423491" y="4923578"/>
            <a:ext cx="2809875" cy="3972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D9F2-5D42-4B13-9E1E-15EFBFC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7588-793B-4AB0-9D6D-69B9F5B86BFA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00F2-1D14-465D-894F-37906ED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Independent Research Project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04EEB6-3086-4EA6-BC50-2395C745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Generative Adversarial Networks (GANs)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68097-FAC6-46EB-BCD7-CD15D5DCDAC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https://miro.medium.com/max/911/1*N4oqJsGmH-KZg3Vqrm_uYw.jpeg">
            <a:extLst>
              <a:ext uri="{FF2B5EF4-FFF2-40B4-BE49-F238E27FC236}">
                <a16:creationId xmlns:a16="http://schemas.microsoft.com/office/drawing/2014/main" id="{C87D69FC-CD2F-4DB5-A69B-F87468926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0"/>
          <a:stretch/>
        </p:blipFill>
        <p:spPr bwMode="auto">
          <a:xfrm>
            <a:off x="675203" y="1945338"/>
            <a:ext cx="6239933" cy="36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A2C29A7-5959-4228-8B69-3E36691FF7B9}"/>
              </a:ext>
            </a:extLst>
          </p:cNvPr>
          <p:cNvSpPr txBox="1">
            <a:spLocks/>
          </p:cNvSpPr>
          <p:nvPr/>
        </p:nvSpPr>
        <p:spPr>
          <a:xfrm>
            <a:off x="7033083" y="2743949"/>
            <a:ext cx="3654888" cy="503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atin typeface="meta"/>
              </a:rPr>
              <a:t>Training the Discriminator</a:t>
            </a:r>
            <a:endParaRPr lang="en-GB" sz="4000" b="1" dirty="0">
              <a:latin typeface="met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B9A926-CF1A-42E2-A43A-36D1CBAC6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10" b="72401"/>
          <a:stretch/>
        </p:blipFill>
        <p:spPr>
          <a:xfrm>
            <a:off x="6949833" y="3425611"/>
            <a:ext cx="2524125" cy="415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A7CD8A-768E-4D99-8F32-4014A2E05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97" b="2866"/>
          <a:stretch/>
        </p:blipFill>
        <p:spPr>
          <a:xfrm>
            <a:off x="7064667" y="4885060"/>
            <a:ext cx="2809875" cy="503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8D9498-6CFB-447B-B461-D2DE4F5A08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109" b="12936"/>
          <a:stretch/>
        </p:blipFill>
        <p:spPr>
          <a:xfrm>
            <a:off x="9643375" y="3407573"/>
            <a:ext cx="2524125" cy="397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70BAD2-ECB4-43F6-ADFC-3E2A6BF913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087"/>
          <a:stretch/>
        </p:blipFill>
        <p:spPr>
          <a:xfrm>
            <a:off x="7129834" y="5408380"/>
            <a:ext cx="4688248" cy="6269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30D108-4A27-4E67-BB89-3FF0D5530D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980"/>
          <a:stretch/>
        </p:blipFill>
        <p:spPr>
          <a:xfrm>
            <a:off x="7182232" y="3810911"/>
            <a:ext cx="4688248" cy="5571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E960B7-9AA9-4D60-9156-B62F788D68FF}"/>
              </a:ext>
            </a:extLst>
          </p:cNvPr>
          <p:cNvCxnSpPr/>
          <p:nvPr/>
        </p:nvCxnSpPr>
        <p:spPr>
          <a:xfrm>
            <a:off x="7182232" y="4650377"/>
            <a:ext cx="4171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8DCC88F-D44D-49AA-8AC2-B4F812996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289" y="1779666"/>
            <a:ext cx="5798969" cy="76777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F1FF6B1-4C54-477E-B1D0-CAAE237E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5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875CDF-358B-40DB-A4EE-D6CC8A4705C8}"/>
              </a:ext>
            </a:extLst>
          </p:cNvPr>
          <p:cNvSpPr/>
          <p:nvPr/>
        </p:nvSpPr>
        <p:spPr>
          <a:xfrm>
            <a:off x="576634" y="5492656"/>
            <a:ext cx="6338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GAN Diagram: </a:t>
            </a:r>
            <a:r>
              <a:rPr lang="en-GB" dirty="0">
                <a:hlinkClick r:id="rId8"/>
              </a:rPr>
              <a:t>https://www.kdnuggets.com/2017/01/generative-adversarial-networks-hot-topic-machine-learning.html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3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A7CD8A-768E-4D99-8F32-4014A2E05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1697" b="2866"/>
          <a:stretch/>
        </p:blipFill>
        <p:spPr>
          <a:xfrm>
            <a:off x="7058483" y="3400080"/>
            <a:ext cx="2809875" cy="503937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D9F2-5D42-4B13-9E1E-15EFBFC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3C37-8A4E-4589-BAE5-7FD619BAF133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00F2-1D14-465D-894F-37906ED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04EEB6-3086-4EA6-BC50-2395C745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Generative Adversarial Networks (GANs)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68097-FAC6-46EB-BCD7-CD15D5DCDAC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2" descr="https://miro.medium.com/max/911/1*N4oqJsGmH-KZg3Vqrm_uYw.jpeg">
            <a:extLst>
              <a:ext uri="{FF2B5EF4-FFF2-40B4-BE49-F238E27FC236}">
                <a16:creationId xmlns:a16="http://schemas.microsoft.com/office/drawing/2014/main" id="{A0D1E9C0-FBC7-417C-9A5D-350CE4CAA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0"/>
          <a:stretch/>
        </p:blipFill>
        <p:spPr bwMode="auto">
          <a:xfrm>
            <a:off x="675203" y="1945338"/>
            <a:ext cx="6239933" cy="36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93280A-F74A-49E8-9A80-FBD4B52D7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289" y="1779666"/>
            <a:ext cx="5798969" cy="7677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FA16EE-7331-40B9-9D79-7F36489E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912" y="4903012"/>
            <a:ext cx="4029075" cy="8001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0AC029C-0769-4934-8952-C35EC8361974}"/>
              </a:ext>
            </a:extLst>
          </p:cNvPr>
          <p:cNvSpPr txBox="1">
            <a:spLocks/>
          </p:cNvSpPr>
          <p:nvPr/>
        </p:nvSpPr>
        <p:spPr>
          <a:xfrm>
            <a:off x="7033083" y="2743949"/>
            <a:ext cx="3654888" cy="503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atin typeface="meta"/>
              </a:rPr>
              <a:t>Training the Generator</a:t>
            </a:r>
            <a:endParaRPr lang="en-GB" sz="4000" b="1" dirty="0">
              <a:latin typeface="meta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818D26-4FEC-4F8E-8A06-50D26C8787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7109" b="12936"/>
          <a:stretch/>
        </p:blipFill>
        <p:spPr>
          <a:xfrm>
            <a:off x="9643375" y="3407573"/>
            <a:ext cx="2524125" cy="3972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C8D3-5CA1-48A4-8629-D100AB3F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6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FDAA71-7603-4C16-8617-F2AA061E461F}"/>
              </a:ext>
            </a:extLst>
          </p:cNvPr>
          <p:cNvSpPr/>
          <p:nvPr/>
        </p:nvSpPr>
        <p:spPr>
          <a:xfrm>
            <a:off x="576634" y="5492656"/>
            <a:ext cx="6338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GAN Diagram: </a:t>
            </a:r>
            <a:r>
              <a:rPr lang="en-GB" dirty="0">
                <a:hlinkClick r:id="rId8"/>
              </a:rPr>
              <a:t>https://www.kdnuggets.com/2017/01/generative-adversarial-networks-hot-topic-machine-learning.html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63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D9F2-5D42-4B13-9E1E-15EFBFC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5C14-1FDB-4BD7-B133-36FE6178D250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00F2-1D14-465D-894F-37906ED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D45B0-3C42-4325-A561-CAB62501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68097-FAC6-46EB-BCD7-CD15D5DCDAC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2CA5F44-D57B-4C56-BF52-7A890C74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Generative Adversarial Networks (GANs)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9B81E4-7AAC-48D5-B7ED-D2B3042B61C0}"/>
              </a:ext>
            </a:extLst>
          </p:cNvPr>
          <p:cNvSpPr txBox="1">
            <a:spLocks/>
          </p:cNvSpPr>
          <p:nvPr/>
        </p:nvSpPr>
        <p:spPr>
          <a:xfrm>
            <a:off x="225186" y="2134892"/>
            <a:ext cx="3654888" cy="503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b="1" dirty="0">
                <a:latin typeface="meta"/>
              </a:rPr>
              <a:t>Training the Discriminator</a:t>
            </a:r>
            <a:endParaRPr lang="en-GB" sz="4000" b="1" dirty="0">
              <a:latin typeface="met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12450-CB9C-4010-98C8-6080340594E7}"/>
              </a:ext>
            </a:extLst>
          </p:cNvPr>
          <p:cNvSpPr txBox="1">
            <a:spLocks/>
          </p:cNvSpPr>
          <p:nvPr/>
        </p:nvSpPr>
        <p:spPr>
          <a:xfrm>
            <a:off x="115119" y="4382422"/>
            <a:ext cx="3356213" cy="503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b="1" dirty="0">
                <a:latin typeface="meta"/>
              </a:rPr>
              <a:t>Training the Generator</a:t>
            </a:r>
            <a:endParaRPr lang="en-GB" sz="4000" b="1" dirty="0">
              <a:latin typeface="meta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101DA-583D-4770-8ECF-4831071B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35" y="2644589"/>
            <a:ext cx="4333965" cy="15210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C8E322-AF7C-4EB6-8FE1-A371CD04C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5" y="5054110"/>
            <a:ext cx="3548327" cy="7721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94DE20-DE52-4212-A28F-BC1937842E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8699" y="2609306"/>
            <a:ext cx="4114800" cy="15768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6959B7-43EE-4347-A798-204B68D966F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5774" y="5030788"/>
            <a:ext cx="3935325" cy="76343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7790FD-7065-4076-9811-40DD4EAF608F}"/>
              </a:ext>
            </a:extLst>
          </p:cNvPr>
          <p:cNvCxnSpPr>
            <a:cxnSpLocks/>
          </p:cNvCxnSpPr>
          <p:nvPr/>
        </p:nvCxnSpPr>
        <p:spPr>
          <a:xfrm>
            <a:off x="435635" y="4248151"/>
            <a:ext cx="107848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D58AC0-E32D-4BC2-ACFC-C166CE80E8E1}"/>
              </a:ext>
            </a:extLst>
          </p:cNvPr>
          <p:cNvCxnSpPr/>
          <p:nvPr/>
        </p:nvCxnSpPr>
        <p:spPr>
          <a:xfrm>
            <a:off x="5086350" y="28575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3A0F74-C757-41FB-AFC7-0401DE313978}"/>
              </a:ext>
            </a:extLst>
          </p:cNvPr>
          <p:cNvCxnSpPr/>
          <p:nvPr/>
        </p:nvCxnSpPr>
        <p:spPr>
          <a:xfrm>
            <a:off x="5086350" y="35814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BA5844-C8DC-4E4B-AB14-40CABA066C0E}"/>
              </a:ext>
            </a:extLst>
          </p:cNvPr>
          <p:cNvCxnSpPr/>
          <p:nvPr/>
        </p:nvCxnSpPr>
        <p:spPr>
          <a:xfrm>
            <a:off x="5086350" y="534851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0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D9F2-5D42-4B13-9E1E-15EFBFC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C551C-FDC1-45FA-810B-2FC10E4634ED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00F2-1D14-465D-894F-37906ED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D45B0-3C42-4325-A561-CAB62501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8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68097-FAC6-46EB-BCD7-CD15D5DCDAC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2CA5F44-D57B-4C56-BF52-7A890C74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Generative Adversarial Networks (GANs)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9B81E4-7AAC-48D5-B7ED-D2B3042B61C0}"/>
              </a:ext>
            </a:extLst>
          </p:cNvPr>
          <p:cNvSpPr txBox="1">
            <a:spLocks/>
          </p:cNvSpPr>
          <p:nvPr/>
        </p:nvSpPr>
        <p:spPr>
          <a:xfrm>
            <a:off x="225186" y="2134892"/>
            <a:ext cx="3654888" cy="503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b="1" dirty="0">
                <a:latin typeface="meta"/>
              </a:rPr>
              <a:t>Training the Discriminator</a:t>
            </a:r>
            <a:endParaRPr lang="en-GB" sz="4000" b="1" dirty="0">
              <a:latin typeface="met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12450-CB9C-4010-98C8-6080340594E7}"/>
              </a:ext>
            </a:extLst>
          </p:cNvPr>
          <p:cNvSpPr txBox="1">
            <a:spLocks/>
          </p:cNvSpPr>
          <p:nvPr/>
        </p:nvSpPr>
        <p:spPr>
          <a:xfrm>
            <a:off x="115119" y="4382422"/>
            <a:ext cx="3356213" cy="503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b="1" dirty="0">
                <a:latin typeface="meta"/>
              </a:rPr>
              <a:t>Training the Generator</a:t>
            </a:r>
            <a:endParaRPr lang="en-GB" sz="4000" b="1" dirty="0">
              <a:latin typeface="met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DA446E-1824-4050-B039-D850C839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861" y="3823245"/>
            <a:ext cx="6745968" cy="55917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4C9546-436B-4B08-8002-341325F2DFFB}"/>
              </a:ext>
            </a:extLst>
          </p:cNvPr>
          <p:cNvCxnSpPr/>
          <p:nvPr/>
        </p:nvCxnSpPr>
        <p:spPr>
          <a:xfrm>
            <a:off x="4453467" y="1896533"/>
            <a:ext cx="0" cy="4459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D3DE3-1B9E-467D-BC61-69E3CE81B5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41" y="2609306"/>
            <a:ext cx="4114800" cy="1576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F6B96D-574A-4CF3-B766-23AEB5E50B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16" y="5030788"/>
            <a:ext cx="3935325" cy="7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D9F2-5D42-4B13-9E1E-15EFBFC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B7E11DB-86F1-437F-A4A2-287F6843B059}" type="datetime5">
              <a:rPr lang="en-US" smtClean="0"/>
              <a:t>12-Sep-19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00F2-1D14-465D-894F-37906ED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Independent Research Project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68097-FAC6-46EB-BCD7-CD15D5DCDACE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68F8DD-D7EA-46A5-AAC5-0958CD8677CB}"/>
              </a:ext>
            </a:extLst>
          </p:cNvPr>
          <p:cNvSpPr/>
          <p:nvPr/>
        </p:nvSpPr>
        <p:spPr>
          <a:xfrm>
            <a:off x="1295400" y="2270903"/>
            <a:ext cx="304800" cy="2576148"/>
          </a:xfrm>
          <a:prstGeom prst="rect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8A025-58D6-47D3-B2EB-916F2A4DF5E1}"/>
              </a:ext>
            </a:extLst>
          </p:cNvPr>
          <p:cNvSpPr/>
          <p:nvPr/>
        </p:nvSpPr>
        <p:spPr>
          <a:xfrm>
            <a:off x="1600200" y="2270903"/>
            <a:ext cx="304800" cy="2576148"/>
          </a:xfrm>
          <a:prstGeom prst="rect">
            <a:avLst/>
          </a:prstGeom>
          <a:solidFill>
            <a:srgbClr val="00B0F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9BCBA5-326A-42B4-9FE0-FC3C3C5D40A0}"/>
              </a:ext>
            </a:extLst>
          </p:cNvPr>
          <p:cNvSpPr/>
          <p:nvPr/>
        </p:nvSpPr>
        <p:spPr>
          <a:xfrm>
            <a:off x="1905000" y="2270903"/>
            <a:ext cx="304800" cy="2576148"/>
          </a:xfrm>
          <a:prstGeom prst="rect">
            <a:avLst/>
          </a:prstGeom>
          <a:solidFill>
            <a:srgbClr val="00B05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8B437-F147-4D3B-8FD8-55E16DB5D2AF}"/>
              </a:ext>
            </a:extLst>
          </p:cNvPr>
          <p:cNvSpPr/>
          <p:nvPr/>
        </p:nvSpPr>
        <p:spPr>
          <a:xfrm>
            <a:off x="1295400" y="2270903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9E4675-8D2B-4A78-A263-127BF8FC04AB}"/>
              </a:ext>
            </a:extLst>
          </p:cNvPr>
          <p:cNvSpPr/>
          <p:nvPr/>
        </p:nvSpPr>
        <p:spPr>
          <a:xfrm>
            <a:off x="1295400" y="2413923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2E7EE5-D52A-4C03-B7D8-212BB626C50E}"/>
              </a:ext>
            </a:extLst>
          </p:cNvPr>
          <p:cNvSpPr/>
          <p:nvPr/>
        </p:nvSpPr>
        <p:spPr>
          <a:xfrm>
            <a:off x="1295400" y="2556943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060343-C11F-464E-9E11-561B371A806F}"/>
              </a:ext>
            </a:extLst>
          </p:cNvPr>
          <p:cNvSpPr/>
          <p:nvPr/>
        </p:nvSpPr>
        <p:spPr>
          <a:xfrm>
            <a:off x="1295400" y="2699963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E9841-23FA-4C2B-BE0C-F71F452334E8}"/>
              </a:ext>
            </a:extLst>
          </p:cNvPr>
          <p:cNvSpPr/>
          <p:nvPr/>
        </p:nvSpPr>
        <p:spPr>
          <a:xfrm>
            <a:off x="1295400" y="2843124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8DB793-7A2B-4B08-AEB4-880097950B98}"/>
              </a:ext>
            </a:extLst>
          </p:cNvPr>
          <p:cNvSpPr/>
          <p:nvPr/>
        </p:nvSpPr>
        <p:spPr>
          <a:xfrm>
            <a:off x="1295400" y="2986144"/>
            <a:ext cx="914400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6644C1-DD79-494C-BF63-2185C2413F82}"/>
              </a:ext>
            </a:extLst>
          </p:cNvPr>
          <p:cNvGrpSpPr/>
          <p:nvPr/>
        </p:nvGrpSpPr>
        <p:grpSpPr>
          <a:xfrm>
            <a:off x="1295400" y="3131327"/>
            <a:ext cx="914400" cy="572221"/>
            <a:chOff x="1302329" y="3089420"/>
            <a:chExt cx="914400" cy="5722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C62298-2553-4434-95B0-FC34BA6702AE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E15FCC-544D-4843-B1BD-756E98D78F9E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53A57A6-9928-4648-AAB8-FABD2FD9A002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8A3257-F8ED-4755-9099-592AE70C6FFC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253D93-C0C3-499A-B69D-D1E2214A0C4E}"/>
              </a:ext>
            </a:extLst>
          </p:cNvPr>
          <p:cNvGrpSpPr/>
          <p:nvPr/>
        </p:nvGrpSpPr>
        <p:grpSpPr>
          <a:xfrm>
            <a:off x="1295400" y="3702609"/>
            <a:ext cx="914400" cy="572221"/>
            <a:chOff x="1302329" y="3089420"/>
            <a:chExt cx="914400" cy="57222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8D1381A-5CA2-48C0-A4CE-EC918D1A042D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60A4B0-A8F2-4DBB-BCC8-A34142634165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40268B-6CB9-4D66-B29F-5A8AD682423D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79A503-E606-496D-9D7D-226978468BDD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51876FE-6DAE-4139-989F-71C834DC7F2F}"/>
              </a:ext>
            </a:extLst>
          </p:cNvPr>
          <p:cNvGrpSpPr/>
          <p:nvPr/>
        </p:nvGrpSpPr>
        <p:grpSpPr>
          <a:xfrm>
            <a:off x="1295400" y="4274830"/>
            <a:ext cx="914400" cy="572221"/>
            <a:chOff x="1302329" y="3089420"/>
            <a:chExt cx="914400" cy="57222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0CBFD76-A1ED-4F0C-AB3D-F729B115578D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36B2190-250A-4EF5-867D-FDE762986EB7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BC9B79-90FA-4871-8F5B-960E49FE0DAE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0B54AF6-C75B-4E53-8C8A-01DED61E72CF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2C01ED5-2A05-43D7-B18C-8FCF90FD3728}"/>
              </a:ext>
            </a:extLst>
          </p:cNvPr>
          <p:cNvSpPr/>
          <p:nvPr/>
        </p:nvSpPr>
        <p:spPr>
          <a:xfrm>
            <a:off x="1608122" y="3411175"/>
            <a:ext cx="304801" cy="57179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B4CD24-84B2-4944-870D-54DD78D3ED6C}"/>
              </a:ext>
            </a:extLst>
          </p:cNvPr>
          <p:cNvCxnSpPr>
            <a:cxnSpLocks/>
          </p:cNvCxnSpPr>
          <p:nvPr/>
        </p:nvCxnSpPr>
        <p:spPr>
          <a:xfrm flipV="1">
            <a:off x="2474609" y="3358641"/>
            <a:ext cx="11396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007FF03-A017-4492-A177-6825E97D82ED}"/>
              </a:ext>
            </a:extLst>
          </p:cNvPr>
          <p:cNvGrpSpPr/>
          <p:nvPr/>
        </p:nvGrpSpPr>
        <p:grpSpPr>
          <a:xfrm>
            <a:off x="3961151" y="2578031"/>
            <a:ext cx="1405082" cy="2269020"/>
            <a:chOff x="4038600" y="2481410"/>
            <a:chExt cx="1405082" cy="226902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67404C4-EB89-40B6-BB1E-29D6BF89C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</a:blip>
            <a:srcRect l="5356" t="3586" r="13704" b="6435"/>
            <a:stretch/>
          </p:blipFill>
          <p:spPr>
            <a:xfrm>
              <a:off x="4038600" y="2481410"/>
              <a:ext cx="722587" cy="1553779"/>
            </a:xfrm>
            <a:prstGeom prst="rect">
              <a:avLst/>
            </a:prstGeom>
            <a:noFill/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F276A1C-8642-418E-B0C6-551BA05E0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5356" t="3586" r="13704" b="6435"/>
            <a:stretch/>
          </p:blipFill>
          <p:spPr>
            <a:xfrm>
              <a:off x="4271744" y="2707964"/>
              <a:ext cx="722587" cy="1553779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9A82E7F8-02C1-49B0-AFDF-696DED69C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5356" t="3586" r="13704" b="6435"/>
            <a:stretch/>
          </p:blipFill>
          <p:spPr>
            <a:xfrm>
              <a:off x="4493112" y="2931558"/>
              <a:ext cx="722587" cy="155377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5DEAE8A-DBA3-4AF5-A4D9-80DEB8B15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6" t="3586" r="13704" b="6435"/>
            <a:stretch/>
          </p:blipFill>
          <p:spPr>
            <a:xfrm>
              <a:off x="4721095" y="3196651"/>
              <a:ext cx="722587" cy="1553779"/>
            </a:xfrm>
            <a:prstGeom prst="rect">
              <a:avLst/>
            </a:prstGeom>
          </p:spPr>
        </p:pic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32AF96-7118-4E47-8811-23BFB9C8BCCB}"/>
              </a:ext>
            </a:extLst>
          </p:cNvPr>
          <p:cNvSpPr/>
          <p:nvPr/>
        </p:nvSpPr>
        <p:spPr>
          <a:xfrm>
            <a:off x="7400322" y="2569475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A2142AC-253D-4B77-AC20-EF15EBFFDED2}"/>
              </a:ext>
            </a:extLst>
          </p:cNvPr>
          <p:cNvSpPr/>
          <p:nvPr/>
        </p:nvSpPr>
        <p:spPr>
          <a:xfrm>
            <a:off x="7400322" y="2712495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D6955FE-6DED-4C39-BE28-AAF8DBC59230}"/>
              </a:ext>
            </a:extLst>
          </p:cNvPr>
          <p:cNvSpPr/>
          <p:nvPr/>
        </p:nvSpPr>
        <p:spPr>
          <a:xfrm>
            <a:off x="7400322" y="2855515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E71F970-B160-4A9F-812B-984CF384BB6F}"/>
              </a:ext>
            </a:extLst>
          </p:cNvPr>
          <p:cNvSpPr/>
          <p:nvPr/>
        </p:nvSpPr>
        <p:spPr>
          <a:xfrm>
            <a:off x="7400322" y="2998535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3AEE366-610A-47BA-9DA6-1D469A7E4001}"/>
              </a:ext>
            </a:extLst>
          </p:cNvPr>
          <p:cNvSpPr/>
          <p:nvPr/>
        </p:nvSpPr>
        <p:spPr>
          <a:xfrm>
            <a:off x="7400322" y="3141696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88DE82F-EF2F-4D18-A860-BC8BACDF33E5}"/>
              </a:ext>
            </a:extLst>
          </p:cNvPr>
          <p:cNvSpPr/>
          <p:nvPr/>
        </p:nvSpPr>
        <p:spPr>
          <a:xfrm>
            <a:off x="7400322" y="3284716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8FA16EE-0E34-4928-8243-E7EBB477AC24}"/>
              </a:ext>
            </a:extLst>
          </p:cNvPr>
          <p:cNvGrpSpPr/>
          <p:nvPr/>
        </p:nvGrpSpPr>
        <p:grpSpPr>
          <a:xfrm>
            <a:off x="7400322" y="3429899"/>
            <a:ext cx="231905" cy="572221"/>
            <a:chOff x="1302329" y="3089420"/>
            <a:chExt cx="914400" cy="57222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B033D08-09C2-459E-94FC-B15D881775E1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DF3F4F7-4141-407B-B8A4-C43892DDDDD4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F6A1917-9C8F-41C0-8F52-542C50C6CB25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86BAD4F-9EF9-4326-B586-1EE8F1284ECE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D050987-3889-46FA-B181-20BD711CE9DF}"/>
              </a:ext>
            </a:extLst>
          </p:cNvPr>
          <p:cNvGrpSpPr/>
          <p:nvPr/>
        </p:nvGrpSpPr>
        <p:grpSpPr>
          <a:xfrm>
            <a:off x="7400322" y="4001181"/>
            <a:ext cx="231905" cy="572221"/>
            <a:chOff x="1302329" y="3089420"/>
            <a:chExt cx="914400" cy="572221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9065BC8-2309-408A-A86A-255600087D36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56D92F6-DF88-495F-A29A-D48325C8AD6E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60A8D5B-635B-4968-A3BA-6B675EE19413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A4981AE-04A5-460A-94A3-00BDE277AB80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A2661B6-7624-4C57-907A-1F0FC688BFA2}"/>
              </a:ext>
            </a:extLst>
          </p:cNvPr>
          <p:cNvGrpSpPr/>
          <p:nvPr/>
        </p:nvGrpSpPr>
        <p:grpSpPr>
          <a:xfrm>
            <a:off x="7400322" y="4573402"/>
            <a:ext cx="231905" cy="572221"/>
            <a:chOff x="1302329" y="3089420"/>
            <a:chExt cx="914400" cy="572221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6F1DA78-1D30-4C8C-AF9A-D78BDD6BEF75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54644BA-B858-4FEF-B0A9-98920B5FCB29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AE38254-3A9E-4064-8436-90DB8C29A25D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C53723A-6FCD-43BD-8E54-1E1155671DAA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32DA93FC-AD1A-49F9-878B-770CDEC0D547}"/>
              </a:ext>
            </a:extLst>
          </p:cNvPr>
          <p:cNvCxnSpPr>
            <a:cxnSpLocks/>
          </p:cNvCxnSpPr>
          <p:nvPr/>
        </p:nvCxnSpPr>
        <p:spPr>
          <a:xfrm>
            <a:off x="5597223" y="3275143"/>
            <a:ext cx="11206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15C7102-A262-4CDA-BAC3-5E9FEDA8F6DA}"/>
              </a:ext>
            </a:extLst>
          </p:cNvPr>
          <p:cNvSpPr/>
          <p:nvPr/>
        </p:nvSpPr>
        <p:spPr>
          <a:xfrm>
            <a:off x="7400322" y="2998459"/>
            <a:ext cx="231905" cy="1152134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4C38574-27EF-4655-B1FA-0365F974E623}"/>
              </a:ext>
            </a:extLst>
          </p:cNvPr>
          <p:cNvSpPr/>
          <p:nvPr/>
        </p:nvSpPr>
        <p:spPr>
          <a:xfrm>
            <a:off x="9532760" y="2806791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06F64A3-DC3B-4BAC-AA78-CBCE8D7467E1}"/>
              </a:ext>
            </a:extLst>
          </p:cNvPr>
          <p:cNvSpPr/>
          <p:nvPr/>
        </p:nvSpPr>
        <p:spPr>
          <a:xfrm>
            <a:off x="9532760" y="2949811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4DA779F-F664-4732-91AF-40E3C8F36F1D}"/>
              </a:ext>
            </a:extLst>
          </p:cNvPr>
          <p:cNvSpPr/>
          <p:nvPr/>
        </p:nvSpPr>
        <p:spPr>
          <a:xfrm>
            <a:off x="9532760" y="3092831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619B7D-04A2-4E3E-89A8-EBD917A52FC9}"/>
              </a:ext>
            </a:extLst>
          </p:cNvPr>
          <p:cNvSpPr/>
          <p:nvPr/>
        </p:nvSpPr>
        <p:spPr>
          <a:xfrm>
            <a:off x="9532760" y="3235851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36ADE98-6D25-4C36-BCA4-11AF5345021C}"/>
              </a:ext>
            </a:extLst>
          </p:cNvPr>
          <p:cNvSpPr/>
          <p:nvPr/>
        </p:nvSpPr>
        <p:spPr>
          <a:xfrm>
            <a:off x="9532760" y="3379012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F0538C1-A2AD-474E-AD9A-A6E582F0B77A}"/>
              </a:ext>
            </a:extLst>
          </p:cNvPr>
          <p:cNvSpPr/>
          <p:nvPr/>
        </p:nvSpPr>
        <p:spPr>
          <a:xfrm>
            <a:off x="9532760" y="3522032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2F39546-557B-4F2A-9825-4FE92095628A}"/>
              </a:ext>
            </a:extLst>
          </p:cNvPr>
          <p:cNvGrpSpPr/>
          <p:nvPr/>
        </p:nvGrpSpPr>
        <p:grpSpPr>
          <a:xfrm>
            <a:off x="9532760" y="3667215"/>
            <a:ext cx="231905" cy="572221"/>
            <a:chOff x="1302329" y="3089420"/>
            <a:chExt cx="914400" cy="572221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94FF65C-E6E9-44DE-9FD2-5AE0668DA9CF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1FD8C35F-1DCF-40CF-9CDE-A925F0706DC2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FF9D210-F190-4E4A-AF24-8AAC7A044FB1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B1FBDD0-2FB2-4E53-B975-29BEA4041E17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B62D8E-EBE4-4EC4-B50D-9DE791F74352}"/>
              </a:ext>
            </a:extLst>
          </p:cNvPr>
          <p:cNvGrpSpPr/>
          <p:nvPr/>
        </p:nvGrpSpPr>
        <p:grpSpPr>
          <a:xfrm>
            <a:off x="9532760" y="4238497"/>
            <a:ext cx="231905" cy="572221"/>
            <a:chOff x="1302329" y="3089420"/>
            <a:chExt cx="914400" cy="572221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F70C5DF-7190-4450-BBC8-58D3BB2325DB}"/>
                </a:ext>
              </a:extLst>
            </p:cNvPr>
            <p:cNvSpPr/>
            <p:nvPr/>
          </p:nvSpPr>
          <p:spPr>
            <a:xfrm>
              <a:off x="1302329" y="308942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D79CDBE-E69C-4560-A0ED-CF79B7D6CACF}"/>
                </a:ext>
              </a:extLst>
            </p:cNvPr>
            <p:cNvSpPr/>
            <p:nvPr/>
          </p:nvSpPr>
          <p:spPr>
            <a:xfrm>
              <a:off x="1302329" y="3232440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AE1611E-147E-4898-BB8B-B6C7C6CFE778}"/>
                </a:ext>
              </a:extLst>
            </p:cNvPr>
            <p:cNvSpPr/>
            <p:nvPr/>
          </p:nvSpPr>
          <p:spPr>
            <a:xfrm>
              <a:off x="1302329" y="337560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F7405CDC-D70B-4775-8D59-A4F719E61016}"/>
                </a:ext>
              </a:extLst>
            </p:cNvPr>
            <p:cNvSpPr/>
            <p:nvPr/>
          </p:nvSpPr>
          <p:spPr>
            <a:xfrm>
              <a:off x="1302329" y="3518621"/>
              <a:ext cx="914400" cy="143020"/>
            </a:xfrm>
            <a:prstGeom prst="rect">
              <a:avLst/>
            </a:prstGeom>
            <a:noFill/>
            <a:ln>
              <a:solidFill>
                <a:srgbClr val="011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80D5DDC-645F-4021-8F49-7F9696CD9C35}"/>
              </a:ext>
            </a:extLst>
          </p:cNvPr>
          <p:cNvSpPr/>
          <p:nvPr/>
        </p:nvSpPr>
        <p:spPr>
          <a:xfrm>
            <a:off x="11355360" y="3215459"/>
            <a:ext cx="231905" cy="143020"/>
          </a:xfrm>
          <a:prstGeom prst="rect">
            <a:avLst/>
          </a:prstGeom>
          <a:noFill/>
          <a:ln>
            <a:solidFill>
              <a:srgbClr val="011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8C48773-7B2C-47A2-91DB-7F6E1AB1DBF5}"/>
              </a:ext>
            </a:extLst>
          </p:cNvPr>
          <p:cNvCxnSpPr>
            <a:cxnSpLocks/>
          </p:cNvCxnSpPr>
          <p:nvPr/>
        </p:nvCxnSpPr>
        <p:spPr>
          <a:xfrm>
            <a:off x="8203254" y="3274347"/>
            <a:ext cx="5580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3B40E8E6-E560-4DDB-9321-16BB24EE3329}"/>
              </a:ext>
            </a:extLst>
          </p:cNvPr>
          <p:cNvCxnSpPr>
            <a:cxnSpLocks/>
          </p:cNvCxnSpPr>
          <p:nvPr/>
        </p:nvCxnSpPr>
        <p:spPr>
          <a:xfrm>
            <a:off x="10257135" y="3299576"/>
            <a:ext cx="5580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3BCC980E-D352-4A43-9E1D-12C4B7616D7E}"/>
              </a:ext>
            </a:extLst>
          </p:cNvPr>
          <p:cNvSpPr txBox="1"/>
          <p:nvPr/>
        </p:nvSpPr>
        <p:spPr>
          <a:xfrm>
            <a:off x="2354856" y="3800681"/>
            <a:ext cx="163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 </a:t>
            </a:r>
          </a:p>
          <a:p>
            <a:r>
              <a:rPr lang="en-GB" dirty="0" err="1"/>
              <a:t>ReLu</a:t>
            </a:r>
            <a:r>
              <a:rPr lang="en-GB" dirty="0"/>
              <a:t> Activation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BD0622A-59A9-4621-8845-F474C8C4B376}"/>
              </a:ext>
            </a:extLst>
          </p:cNvPr>
          <p:cNvSpPr txBox="1"/>
          <p:nvPr/>
        </p:nvSpPr>
        <p:spPr>
          <a:xfrm>
            <a:off x="5562006" y="3632038"/>
            <a:ext cx="163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Dense</a:t>
            </a:r>
          </a:p>
          <a:p>
            <a:r>
              <a:rPr lang="en-GB" dirty="0" err="1"/>
              <a:t>ReLu</a:t>
            </a:r>
            <a:r>
              <a:rPr lang="en-GB" dirty="0"/>
              <a:t> Activation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22CCEBA-124B-4EE8-9B5B-91C638F8DE71}"/>
              </a:ext>
            </a:extLst>
          </p:cNvPr>
          <p:cNvSpPr txBox="1"/>
          <p:nvPr/>
        </p:nvSpPr>
        <p:spPr>
          <a:xfrm>
            <a:off x="7833492" y="3675408"/>
            <a:ext cx="163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Convolution </a:t>
            </a:r>
          </a:p>
          <a:p>
            <a:r>
              <a:rPr lang="en-GB" dirty="0" err="1"/>
              <a:t>ReLu</a:t>
            </a:r>
            <a:r>
              <a:rPr lang="en-GB" dirty="0"/>
              <a:t> Activation</a:t>
            </a:r>
          </a:p>
        </p:txBody>
      </p:sp>
      <p:sp>
        <p:nvSpPr>
          <p:cNvPr id="268" name="Title 1">
            <a:extLst>
              <a:ext uri="{FF2B5EF4-FFF2-40B4-BE49-F238E27FC236}">
                <a16:creationId xmlns:a16="http://schemas.microsoft.com/office/drawing/2014/main" id="{A145FECF-2383-488F-96E3-C0DF3388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meta"/>
              </a:rPr>
              <a:t>Designing the Neural Networks</a:t>
            </a:r>
          </a:p>
        </p:txBody>
      </p:sp>
      <p:sp>
        <p:nvSpPr>
          <p:cNvPr id="269" name="Title 1">
            <a:extLst>
              <a:ext uri="{FF2B5EF4-FFF2-40B4-BE49-F238E27FC236}">
                <a16:creationId xmlns:a16="http://schemas.microsoft.com/office/drawing/2014/main" id="{9AC7F8B4-DCC0-4FB1-BA48-9D56F96BC344}"/>
              </a:ext>
            </a:extLst>
          </p:cNvPr>
          <p:cNvSpPr txBox="1">
            <a:spLocks/>
          </p:cNvSpPr>
          <p:nvPr/>
        </p:nvSpPr>
        <p:spPr>
          <a:xfrm>
            <a:off x="838200" y="10804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meta"/>
              </a:rPr>
              <a:t>Discriminator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BCA94E16-6920-4AC9-9C1F-72A66FCDA277}"/>
              </a:ext>
            </a:extLst>
          </p:cNvPr>
          <p:cNvSpPr/>
          <p:nvPr/>
        </p:nvSpPr>
        <p:spPr>
          <a:xfrm>
            <a:off x="1295400" y="2838390"/>
            <a:ext cx="304801" cy="584499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E21ABBDD-E252-4DDA-B74A-6ADF16C98EB4}"/>
              </a:ext>
            </a:extLst>
          </p:cNvPr>
          <p:cNvSpPr/>
          <p:nvPr/>
        </p:nvSpPr>
        <p:spPr>
          <a:xfrm>
            <a:off x="1912923" y="3991404"/>
            <a:ext cx="304801" cy="57179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6CC2E2-ACFF-4E37-8F35-0F2E2D33EAA8}"/>
              </a:ext>
            </a:extLst>
          </p:cNvPr>
          <p:cNvSpPr txBox="1"/>
          <p:nvPr/>
        </p:nvSpPr>
        <p:spPr>
          <a:xfrm>
            <a:off x="1295400" y="1930005"/>
            <a:ext cx="113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GB" baseline="-25000" dirty="0"/>
              <a:t>1</a:t>
            </a:r>
            <a:endParaRPr lang="en-GB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0B908E18-9EDD-4FAB-85D5-CFFC78CBBEB3}"/>
              </a:ext>
            </a:extLst>
          </p:cNvPr>
          <p:cNvSpPr txBox="1"/>
          <p:nvPr/>
        </p:nvSpPr>
        <p:spPr>
          <a:xfrm>
            <a:off x="1592277" y="1936898"/>
            <a:ext cx="113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GB" baseline="-25000" dirty="0"/>
              <a:t>2</a:t>
            </a:r>
            <a:endParaRPr lang="en-GB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1955CFC-7270-41C3-A3D5-1C369F5F99DA}"/>
              </a:ext>
            </a:extLst>
          </p:cNvPr>
          <p:cNvSpPr txBox="1"/>
          <p:nvPr/>
        </p:nvSpPr>
        <p:spPr>
          <a:xfrm>
            <a:off x="1856589" y="1950782"/>
            <a:ext cx="113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GB" baseline="-25000" dirty="0"/>
              <a:t>3</a:t>
            </a:r>
            <a:endParaRPr lang="en-GB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D149303-1123-4660-B46C-198E5433D913}"/>
              </a:ext>
            </a:extLst>
          </p:cNvPr>
          <p:cNvSpPr txBox="1"/>
          <p:nvPr/>
        </p:nvSpPr>
        <p:spPr>
          <a:xfrm>
            <a:off x="950709" y="5286511"/>
            <a:ext cx="1924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data sample</a:t>
            </a:r>
          </a:p>
          <a:p>
            <a:endParaRPr lang="en-GB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F7DA312-9EB1-450D-946B-24ECDA00FEF0}"/>
              </a:ext>
            </a:extLst>
          </p:cNvPr>
          <p:cNvSpPr txBox="1"/>
          <p:nvPr/>
        </p:nvSpPr>
        <p:spPr>
          <a:xfrm>
            <a:off x="4018137" y="5310073"/>
            <a:ext cx="1924428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/>
              <a:t>Convolutional feature map</a:t>
            </a:r>
          </a:p>
          <a:p>
            <a:endParaRPr lang="en-GB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388136F-B33A-4ADC-9325-33A4C4FD8069}"/>
              </a:ext>
            </a:extLst>
          </p:cNvPr>
          <p:cNvSpPr txBox="1"/>
          <p:nvPr/>
        </p:nvSpPr>
        <p:spPr>
          <a:xfrm>
            <a:off x="6727589" y="5309933"/>
            <a:ext cx="1924428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/>
              <a:t>Flattening to 1 dimension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5CEDCD97-DE99-49AF-9A19-718AE8F4DD49}"/>
              </a:ext>
            </a:extLst>
          </p:cNvPr>
          <p:cNvSpPr txBox="1"/>
          <p:nvPr/>
        </p:nvSpPr>
        <p:spPr>
          <a:xfrm>
            <a:off x="8890731" y="5286511"/>
            <a:ext cx="1924428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/>
              <a:t>Further one dimensional convolution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CEAFB42E-7088-4425-9D9E-B87742073235}"/>
              </a:ext>
            </a:extLst>
          </p:cNvPr>
          <p:cNvSpPr txBox="1"/>
          <p:nvPr/>
        </p:nvSpPr>
        <p:spPr>
          <a:xfrm>
            <a:off x="11053873" y="5273956"/>
            <a:ext cx="1924428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/>
              <a:t>Score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9A2557FF-A6B0-47C6-A178-40CC956AFABE}"/>
              </a:ext>
            </a:extLst>
          </p:cNvPr>
          <p:cNvSpPr txBox="1"/>
          <p:nvPr/>
        </p:nvSpPr>
        <p:spPr>
          <a:xfrm>
            <a:off x="10099486" y="3607444"/>
            <a:ext cx="1929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Dense</a:t>
            </a:r>
          </a:p>
          <a:p>
            <a:r>
              <a:rPr lang="en-GB" dirty="0"/>
              <a:t>Sigmoid Activation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82E0DCD1-FBD2-4992-944F-3AE97B50D7EF}"/>
              </a:ext>
            </a:extLst>
          </p:cNvPr>
          <p:cNvSpPr txBox="1"/>
          <p:nvPr/>
        </p:nvSpPr>
        <p:spPr>
          <a:xfrm rot="16200000">
            <a:off x="223805" y="3378033"/>
            <a:ext cx="113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Timesteps</a:t>
            </a: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C6A543C1-F9E7-4376-BB33-107131D0EF85}"/>
              </a:ext>
            </a:extLst>
          </p:cNvPr>
          <p:cNvCxnSpPr>
            <a:cxnSpLocks/>
          </p:cNvCxnSpPr>
          <p:nvPr/>
        </p:nvCxnSpPr>
        <p:spPr>
          <a:xfrm>
            <a:off x="1078041" y="2784005"/>
            <a:ext cx="0" cy="150067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8" name="Slide Number Placeholder 287">
            <a:extLst>
              <a:ext uri="{FF2B5EF4-FFF2-40B4-BE49-F238E27FC236}">
                <a16:creationId xmlns:a16="http://schemas.microsoft.com/office/drawing/2014/main" id="{7FD682EE-5B74-498B-925E-490C9F38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9A9FD-EF4F-4228-8E15-98D4C158293E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61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F69855D96CCE48A1355C309EFA8D45" ma:contentTypeVersion="7" ma:contentTypeDescription="Create a new document." ma:contentTypeScope="" ma:versionID="b8e44dfc6dd1121dc8b98e52b42c7d51">
  <xsd:schema xmlns:xsd="http://www.w3.org/2001/XMLSchema" xmlns:xs="http://www.w3.org/2001/XMLSchema" xmlns:p="http://schemas.microsoft.com/office/2006/metadata/properties" xmlns:ns3="ec44119d-5819-40b3-b06b-a07da3831644" xmlns:ns4="14743699-e7d1-4d07-a3fe-5f6fa09a18e7" targetNamespace="http://schemas.microsoft.com/office/2006/metadata/properties" ma:root="true" ma:fieldsID="dd03424061c36040b72877b8bbb3442c" ns3:_="" ns4:_="">
    <xsd:import namespace="ec44119d-5819-40b3-b06b-a07da3831644"/>
    <xsd:import namespace="14743699-e7d1-4d07-a3fe-5f6fa09a18e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44119d-5819-40b3-b06b-a07da38316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743699-e7d1-4d07-a3fe-5f6fa09a18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F9AF99-584A-4A80-AF43-8D9364BF9E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DA36AA-D35E-4D3E-AB6E-BABE1186B570}">
  <ds:schemaRefs>
    <ds:schemaRef ds:uri="http://www.w3.org/XML/1998/namespace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  <ds:schemaRef ds:uri="ec44119d-5819-40b3-b06b-a07da3831644"/>
    <ds:schemaRef ds:uri="http://schemas.microsoft.com/office/2006/documentManagement/types"/>
    <ds:schemaRef ds:uri="http://schemas.microsoft.com/office/infopath/2007/PartnerControls"/>
    <ds:schemaRef ds:uri="14743699-e7d1-4d07-a3fe-5f6fa09a18e7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4CF0B62-D6EB-4F19-857F-A5FC27E8A7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44119d-5819-40b3-b06b-a07da3831644"/>
    <ds:schemaRef ds:uri="14743699-e7d1-4d07-a3fe-5f6fa09a18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475</Words>
  <Application>Microsoft Office PowerPoint</Application>
  <PresentationFormat>Widescreen</PresentationFormat>
  <Paragraphs>195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meta</vt:lpstr>
      <vt:lpstr>Office Theme</vt:lpstr>
      <vt:lpstr>MSc Applied Computational Science and Engineering Independent Research Project</vt:lpstr>
      <vt:lpstr>Aims and Motivation</vt:lpstr>
      <vt:lpstr>Dataset</vt:lpstr>
      <vt:lpstr>Data Preparation</vt:lpstr>
      <vt:lpstr>Generative Adversarial Networks (GANs)</vt:lpstr>
      <vt:lpstr>Generative Adversarial Networks (GANs)</vt:lpstr>
      <vt:lpstr>Generative Adversarial Networks (GANs)</vt:lpstr>
      <vt:lpstr>Generative Adversarial Networks (GANs)</vt:lpstr>
      <vt:lpstr>Designing the Neural Networks</vt:lpstr>
      <vt:lpstr>Designing the Neural Networks</vt:lpstr>
      <vt:lpstr>Training Process</vt:lpstr>
      <vt:lpstr>Training Process</vt:lpstr>
      <vt:lpstr>Problems</vt:lpstr>
      <vt:lpstr>Results</vt:lpstr>
      <vt:lpstr>Results</vt:lpstr>
      <vt:lpstr>Results</vt:lpstr>
      <vt:lpstr>Further work</vt:lpstr>
      <vt:lpstr>Acknowledgments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Year Project: Computational Evolution</dc:title>
  <dc:creator>Khandahari, Hameed</dc:creator>
  <cp:lastModifiedBy>Khandahari, Hameed</cp:lastModifiedBy>
  <cp:revision>68</cp:revision>
  <dcterms:created xsi:type="dcterms:W3CDTF">2017-12-11T16:42:58Z</dcterms:created>
  <dcterms:modified xsi:type="dcterms:W3CDTF">2019-09-12T20:36:42Z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0x0101006CF69855D96CCE48A1355C309EFA8D45</vt:lpwstr>
  </property>
</Properties>
</file>